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60" r:id="rId4"/>
    <p:sldId id="258" r:id="rId5"/>
    <p:sldId id="266" r:id="rId6"/>
    <p:sldId id="268" r:id="rId7"/>
    <p:sldId id="267" r:id="rId8"/>
    <p:sldId id="273" r:id="rId9"/>
    <p:sldId id="274" r:id="rId10"/>
    <p:sldId id="275" r:id="rId11"/>
    <p:sldId id="262" r:id="rId12"/>
    <p:sldId id="264" r:id="rId13"/>
    <p:sldId id="276" r:id="rId14"/>
    <p:sldId id="263" r:id="rId15"/>
    <p:sldId id="265" r:id="rId16"/>
    <p:sldId id="259" r:id="rId17"/>
    <p:sldId id="269" r:id="rId18"/>
    <p:sldId id="270" r:id="rId19"/>
    <p:sldId id="271" r:id="rId20"/>
    <p:sldId id="272" r:id="rId21"/>
  </p:sldIdLst>
  <p:sldSz cx="18288000" cy="10287000"/>
  <p:notesSz cx="6858000" cy="9144000"/>
  <p:embeddedFontLst>
    <p:embeddedFont>
      <p:font typeface="Aptos" panose="020B0004020202020204" pitchFamily="34" charset="0"/>
      <p:regular r:id="rId23"/>
      <p:bold r:id="rId24"/>
      <p:italic r:id="rId25"/>
      <p:boldItalic r:id="rId26"/>
    </p:embeddedFont>
    <p:embeddedFont>
      <p:font typeface="Barlow" pitchFamily="2" charset="77"/>
      <p:regular r:id="rId27"/>
      <p:bold r:id="rId28"/>
      <p:italic r:id="rId29"/>
    </p:embeddedFont>
    <p:embeddedFont>
      <p:font typeface="Barlow Bold Bold" pitchFamily="2" charset="77"/>
      <p:regular r:id="rId30"/>
      <p:bold r:id="rId31"/>
    </p:embeddedFont>
    <p:embeddedFont>
      <p:font typeface="Barlow Medium" panose="020F0502020204030204" pitchFamily="34" charset="0"/>
      <p:regular r:id="rId32"/>
      <p:italic r:id="rId33"/>
    </p:embeddedFont>
    <p:embeddedFont>
      <p:font typeface="Calibri" panose="020F0502020204030204" pitchFamily="34" charset="0"/>
      <p:regular r:id="rId34"/>
      <p:bold r:id="rId35"/>
      <p:italic r:id="rId36"/>
      <p:boldItalic r:id="rId37"/>
    </p:embeddedFont>
    <p:embeddedFont>
      <p:font typeface="DM Sans" pitchFamily="2" charset="77"/>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oboto" panose="02000000000000000000" pitchFamily="2"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0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2" autoAdjust="0"/>
    <p:restoredTop sz="80544" autoAdjust="0"/>
  </p:normalViewPr>
  <p:slideViewPr>
    <p:cSldViewPr>
      <p:cViewPr varScale="1">
        <p:scale>
          <a:sx n="56" d="100"/>
          <a:sy n="56" d="100"/>
        </p:scale>
        <p:origin x="192"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4897E-B9E6-C448-B238-CD1E2D6770A6}" type="datetimeFigureOut">
              <a:rPr lang="en-US" smtClean="0"/>
              <a:t>2/12/25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A3E1-EAF7-A040-A456-AB26E4BFCBBA}" type="slidenum">
              <a:rPr lang="en-US" smtClean="0"/>
              <a:t>‹#›</a:t>
            </a:fld>
            <a:endParaRPr lang="en-US"/>
          </a:p>
        </p:txBody>
      </p:sp>
    </p:spTree>
    <p:extLst>
      <p:ext uri="{BB962C8B-B14F-4D97-AF65-F5344CB8AC3E}">
        <p14:creationId xmlns:p14="http://schemas.microsoft.com/office/powerpoint/2010/main" val="281605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4D4D4D"/>
              </a:solidFill>
              <a:effectLst/>
              <a:latin typeface="Roboto" panose="020F0502020204030204" pitchFamily="34" charset="0"/>
            </a:endParaRPr>
          </a:p>
        </p:txBody>
      </p:sp>
      <p:sp>
        <p:nvSpPr>
          <p:cNvPr id="4" name="Slide Number Placeholder 3"/>
          <p:cNvSpPr>
            <a:spLocks noGrp="1"/>
          </p:cNvSpPr>
          <p:nvPr>
            <p:ph type="sldNum" sz="quarter" idx="5"/>
          </p:nvPr>
        </p:nvSpPr>
        <p:spPr/>
        <p:txBody>
          <a:bodyPr/>
          <a:lstStyle/>
          <a:p>
            <a:fld id="{3E74A3E1-EAF7-A040-A456-AB26E4BFCBBA}" type="slidenum">
              <a:rPr lang="en-US" smtClean="0"/>
              <a:t>12</a:t>
            </a:fld>
            <a:endParaRPr lang="en-US"/>
          </a:p>
        </p:txBody>
      </p:sp>
    </p:spTree>
    <p:extLst>
      <p:ext uri="{BB962C8B-B14F-4D97-AF65-F5344CB8AC3E}">
        <p14:creationId xmlns:p14="http://schemas.microsoft.com/office/powerpoint/2010/main" val="370022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C18DE-3AA6-8CBB-08B2-93D49856A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36C0E-1344-9B72-5832-310536DF4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4A871E-9114-EA87-86F1-F70EFC3FFBAB}"/>
              </a:ext>
            </a:extLst>
          </p:cNvPr>
          <p:cNvSpPr>
            <a:spLocks noGrp="1"/>
          </p:cNvSpPr>
          <p:nvPr>
            <p:ph type="body" idx="1"/>
          </p:nvPr>
        </p:nvSpPr>
        <p:spPr/>
        <p:txBody>
          <a:bodyPr/>
          <a:lstStyle/>
          <a:p>
            <a:pPr algn="l"/>
            <a:endParaRPr lang="en-US" b="0" i="0" dirty="0">
              <a:solidFill>
                <a:srgbClr val="4D4D4D"/>
              </a:solidFill>
              <a:effectLst/>
              <a:latin typeface="Roboto" panose="020F0502020204030204" pitchFamily="34" charset="0"/>
            </a:endParaRPr>
          </a:p>
        </p:txBody>
      </p:sp>
      <p:sp>
        <p:nvSpPr>
          <p:cNvPr id="4" name="Slide Number Placeholder 3">
            <a:extLst>
              <a:ext uri="{FF2B5EF4-FFF2-40B4-BE49-F238E27FC236}">
                <a16:creationId xmlns:a16="http://schemas.microsoft.com/office/drawing/2014/main" id="{0D10BA0B-75A3-D3B2-86C4-3CF7907A77D3}"/>
              </a:ext>
            </a:extLst>
          </p:cNvPr>
          <p:cNvSpPr>
            <a:spLocks noGrp="1"/>
          </p:cNvSpPr>
          <p:nvPr>
            <p:ph type="sldNum" sz="quarter" idx="5"/>
          </p:nvPr>
        </p:nvSpPr>
        <p:spPr/>
        <p:txBody>
          <a:bodyPr/>
          <a:lstStyle/>
          <a:p>
            <a:fld id="{3E74A3E1-EAF7-A040-A456-AB26E4BFCBBA}" type="slidenum">
              <a:rPr lang="en-US" smtClean="0"/>
              <a:t>13</a:t>
            </a:fld>
            <a:endParaRPr lang="en-US"/>
          </a:p>
        </p:txBody>
      </p:sp>
    </p:spTree>
    <p:extLst>
      <p:ext uri="{BB962C8B-B14F-4D97-AF65-F5344CB8AC3E}">
        <p14:creationId xmlns:p14="http://schemas.microsoft.com/office/powerpoint/2010/main" val="268972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A3E1-EAF7-A040-A456-AB26E4BFCBBA}" type="slidenum">
              <a:rPr lang="en-US" smtClean="0"/>
              <a:t>14</a:t>
            </a:fld>
            <a:endParaRPr lang="en-US"/>
          </a:p>
        </p:txBody>
      </p:sp>
    </p:spTree>
    <p:extLst>
      <p:ext uri="{BB962C8B-B14F-4D97-AF65-F5344CB8AC3E}">
        <p14:creationId xmlns:p14="http://schemas.microsoft.com/office/powerpoint/2010/main" val="162676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A3E1-EAF7-A040-A456-AB26E4BFCBBA}" type="slidenum">
              <a:rPr lang="en-US" smtClean="0"/>
              <a:t>15</a:t>
            </a:fld>
            <a:endParaRPr lang="en-US"/>
          </a:p>
        </p:txBody>
      </p:sp>
    </p:spTree>
    <p:extLst>
      <p:ext uri="{BB962C8B-B14F-4D97-AF65-F5344CB8AC3E}">
        <p14:creationId xmlns:p14="http://schemas.microsoft.com/office/powerpoint/2010/main" val="82977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4A3E1-EAF7-A040-A456-AB26E4BFCBBA}" type="slidenum">
              <a:rPr lang="en-US" smtClean="0"/>
              <a:t>19</a:t>
            </a:fld>
            <a:endParaRPr lang="en-US"/>
          </a:p>
        </p:txBody>
      </p:sp>
    </p:spTree>
    <p:extLst>
      <p:ext uri="{BB962C8B-B14F-4D97-AF65-F5344CB8AC3E}">
        <p14:creationId xmlns:p14="http://schemas.microsoft.com/office/powerpoint/2010/main" val="230429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93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28082"/>
            <a:ext cx="10399515" cy="4448549"/>
            <a:chOff x="0" y="0"/>
            <a:chExt cx="13866020" cy="5931398"/>
          </a:xfrm>
        </p:grpSpPr>
        <p:sp>
          <p:nvSpPr>
            <p:cNvPr id="3" name="TextBox 3"/>
            <p:cNvSpPr txBox="1"/>
            <p:nvPr/>
          </p:nvSpPr>
          <p:spPr>
            <a:xfrm>
              <a:off x="0" y="38100"/>
              <a:ext cx="13866020" cy="4734157"/>
            </a:xfrm>
            <a:prstGeom prst="rect">
              <a:avLst/>
            </a:prstGeom>
          </p:spPr>
          <p:txBody>
            <a:bodyPr lIns="0" tIns="0" rIns="0" bIns="0" rtlCol="0" anchor="t">
              <a:spAutoFit/>
            </a:bodyPr>
            <a:lstStyle/>
            <a:p>
              <a:pPr>
                <a:lnSpc>
                  <a:spcPts val="13800"/>
                </a:lnSpc>
              </a:pPr>
              <a:r>
                <a:rPr lang="en-US" sz="12000" spc="-120">
                  <a:solidFill>
                    <a:srgbClr val="000000"/>
                  </a:solidFill>
                  <a:latin typeface="Barlow Bold Bold"/>
                </a:rPr>
                <a:t>Citizens for Road Safety</a:t>
              </a:r>
            </a:p>
          </p:txBody>
        </p:sp>
        <p:sp>
          <p:nvSpPr>
            <p:cNvPr id="4" name="TextBox 4"/>
            <p:cNvSpPr txBox="1"/>
            <p:nvPr/>
          </p:nvSpPr>
          <p:spPr>
            <a:xfrm>
              <a:off x="0" y="5223809"/>
              <a:ext cx="13866020" cy="707589"/>
            </a:xfrm>
            <a:prstGeom prst="rect">
              <a:avLst/>
            </a:prstGeom>
          </p:spPr>
          <p:txBody>
            <a:bodyPr lIns="0" tIns="0" rIns="0" bIns="0" rtlCol="0" anchor="t">
              <a:spAutoFit/>
            </a:bodyPr>
            <a:lstStyle/>
            <a:p>
              <a:pPr marL="0" lvl="0" indent="0" algn="l">
                <a:lnSpc>
                  <a:spcPts val="4140"/>
                </a:lnSpc>
                <a:spcBef>
                  <a:spcPct val="0"/>
                </a:spcBef>
              </a:pPr>
              <a:r>
                <a:rPr lang="en-US" sz="3600" dirty="0">
                  <a:solidFill>
                    <a:srgbClr val="000000"/>
                  </a:solidFill>
                  <a:latin typeface="Barlow Medium"/>
                </a:rPr>
                <a:t>Texans deserve safe streets. </a:t>
              </a:r>
            </a:p>
          </p:txBody>
        </p:sp>
      </p:grpSp>
      <p:pic>
        <p:nvPicPr>
          <p:cNvPr id="5" name="Picture 5"/>
          <p:cNvPicPr>
            <a:picLocks noChangeAspect="1"/>
          </p:cNvPicPr>
          <p:nvPr/>
        </p:nvPicPr>
        <p:blipFill>
          <a:blip r:embed="rId2"/>
          <a:srcRect/>
          <a:stretch>
            <a:fillRect/>
          </a:stretch>
        </p:blipFill>
        <p:spPr>
          <a:xfrm>
            <a:off x="10981379" y="2325671"/>
            <a:ext cx="5635658" cy="5635658"/>
          </a:xfrm>
          <a:prstGeom prst="rect">
            <a:avLst/>
          </a:prstGeom>
        </p:spPr>
      </p:pic>
      <p:sp>
        <p:nvSpPr>
          <p:cNvPr id="7" name="TextBox 7"/>
          <p:cNvSpPr txBox="1"/>
          <p:nvPr/>
        </p:nvSpPr>
        <p:spPr>
          <a:xfrm>
            <a:off x="1028700" y="9474911"/>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8" name="TextBox 8"/>
          <p:cNvSpPr txBox="1"/>
          <p:nvPr/>
        </p:nvSpPr>
        <p:spPr>
          <a:xfrm>
            <a:off x="8310099" y="9474911"/>
            <a:ext cx="2055086" cy="238201"/>
          </a:xfrm>
          <a:prstGeom prst="rect">
            <a:avLst/>
          </a:prstGeom>
        </p:spPr>
        <p:txBody>
          <a:bodyPr lIns="0" tIns="0" rIns="0" bIns="0" rtlCol="0" anchor="t">
            <a:spAutoFit/>
          </a:bodyPr>
          <a:lstStyle/>
          <a:p>
            <a:pPr algn="ctr">
              <a:lnSpc>
                <a:spcPts val="1959"/>
              </a:lnSpc>
            </a:pPr>
            <a:r>
              <a:rPr lang="en-US" sz="1400" spc="35" dirty="0">
                <a:solidFill>
                  <a:srgbClr val="000000"/>
                </a:solidFill>
                <a:latin typeface="DM Sans"/>
              </a:rPr>
              <a:t>Stop and Yield</a:t>
            </a:r>
          </a:p>
        </p:txBody>
      </p:sp>
      <p:sp>
        <p:nvSpPr>
          <p:cNvPr id="9" name="TextBox 9"/>
          <p:cNvSpPr txBox="1"/>
          <p:nvPr/>
        </p:nvSpPr>
        <p:spPr>
          <a:xfrm>
            <a:off x="14737405" y="9474911"/>
            <a:ext cx="2521895" cy="243656"/>
          </a:xfrm>
          <a:prstGeom prst="rect">
            <a:avLst/>
          </a:prstGeom>
        </p:spPr>
        <p:txBody>
          <a:bodyPr lIns="0" tIns="0" rIns="0" bIns="0" rtlCol="0" anchor="t">
            <a:spAutoFit/>
          </a:bodyPr>
          <a:lstStyle/>
          <a:p>
            <a:pPr algn="r">
              <a:lnSpc>
                <a:spcPts val="1959"/>
              </a:lnSpc>
            </a:pPr>
            <a:r>
              <a:rPr lang="en-US" sz="1400" spc="35" dirty="0">
                <a:solidFill>
                  <a:srgbClr val="000000"/>
                </a:solidFill>
                <a:latin typeface="DM Sans"/>
              </a:rPr>
              <a:t>2024</a:t>
            </a:r>
          </a:p>
        </p:txBody>
      </p:sp>
      <p:pic>
        <p:nvPicPr>
          <p:cNvPr id="12" name="Picture 11" descr="A black text on a white background&#10;&#10;Description automatically generated">
            <a:extLst>
              <a:ext uri="{FF2B5EF4-FFF2-40B4-BE49-F238E27FC236}">
                <a16:creationId xmlns:a16="http://schemas.microsoft.com/office/drawing/2014/main" id="{D5BC85DB-262A-11CB-69F8-090D7FDC7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6778026"/>
            <a:ext cx="4425950" cy="1595490"/>
          </a:xfrm>
          <a:prstGeom prst="rect">
            <a:avLst/>
          </a:prstGeom>
        </p:spPr>
      </p:pic>
      <p:sp>
        <p:nvSpPr>
          <p:cNvPr id="13" name="TextBox 12">
            <a:extLst>
              <a:ext uri="{FF2B5EF4-FFF2-40B4-BE49-F238E27FC236}">
                <a16:creationId xmlns:a16="http://schemas.microsoft.com/office/drawing/2014/main" id="{158E1492-A40C-C8BA-7DCD-650FE7C29E09}"/>
              </a:ext>
            </a:extLst>
          </p:cNvPr>
          <p:cNvSpPr txBox="1"/>
          <p:nvPr/>
        </p:nvSpPr>
        <p:spPr>
          <a:xfrm>
            <a:off x="1028700" y="8454649"/>
            <a:ext cx="4425950" cy="646331"/>
          </a:xfrm>
          <a:prstGeom prst="rect">
            <a:avLst/>
          </a:prstGeom>
          <a:noFill/>
        </p:spPr>
        <p:txBody>
          <a:bodyPr wrap="square" rtlCol="0">
            <a:spAutoFit/>
          </a:bodyPr>
          <a:lstStyle/>
          <a:p>
            <a:r>
              <a:rPr lang="en-US" b="0" i="1" dirty="0">
                <a:solidFill>
                  <a:srgbClr val="222222"/>
                </a:solidFill>
                <a:effectLst/>
                <a:latin typeface="Arial" panose="020B0604020202020204" pitchFamily="34" charset="0"/>
              </a:rPr>
              <a:t>This presentation is approved by TxDOT, under grant 2025-FortBend-G-1YG-0081</a:t>
            </a: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16200" y="944016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pic>
        <p:nvPicPr>
          <p:cNvPr id="3" name="Picture 2" descr="A crosswalk with a truck on it&#10;&#10;Description automatically generated">
            <a:extLst>
              <a:ext uri="{FF2B5EF4-FFF2-40B4-BE49-F238E27FC236}">
                <a16:creationId xmlns:a16="http://schemas.microsoft.com/office/drawing/2014/main" id="{D86AB157-37F8-A51C-107D-9D6BE574B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20200" y="1295400"/>
            <a:ext cx="10363200" cy="7772400"/>
          </a:xfrm>
          <a:prstGeom prst="rect">
            <a:avLst/>
          </a:prstGeom>
        </p:spPr>
      </p:pic>
      <p:sp>
        <p:nvSpPr>
          <p:cNvPr id="5" name="TextBox 4">
            <a:extLst>
              <a:ext uri="{FF2B5EF4-FFF2-40B4-BE49-F238E27FC236}">
                <a16:creationId xmlns:a16="http://schemas.microsoft.com/office/drawing/2014/main" id="{66396B8F-C0F6-3260-D544-546E9A4DCE2A}"/>
              </a:ext>
            </a:extLst>
          </p:cNvPr>
          <p:cNvSpPr txBox="1"/>
          <p:nvPr/>
        </p:nvSpPr>
        <p:spPr>
          <a:xfrm>
            <a:off x="1524000" y="3086100"/>
            <a:ext cx="7620000" cy="2677656"/>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a:t>
            </a:r>
          </a:p>
          <a:p>
            <a:pPr algn="ctr"/>
            <a:r>
              <a:rPr lang="en-US" sz="5000" u="sng" dirty="0">
                <a:solidFill>
                  <a:srgbClr val="000000"/>
                </a:solidFill>
                <a:latin typeface="Barlow Bold Bold"/>
              </a:rPr>
              <a:t>HOW IT WORKS </a:t>
            </a:r>
          </a:p>
          <a:p>
            <a:pPr algn="ctr"/>
            <a:endParaRPr lang="en-US" dirty="0"/>
          </a:p>
        </p:txBody>
      </p:sp>
    </p:spTree>
    <p:extLst>
      <p:ext uri="{BB962C8B-B14F-4D97-AF65-F5344CB8AC3E}">
        <p14:creationId xmlns:p14="http://schemas.microsoft.com/office/powerpoint/2010/main" val="424176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669402" y="9835697"/>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1828800" y="1999382"/>
            <a:ext cx="15011400" cy="1077218"/>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604350" y="583576"/>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3" name="TextBox 2">
            <a:extLst>
              <a:ext uri="{FF2B5EF4-FFF2-40B4-BE49-F238E27FC236}">
                <a16:creationId xmlns:a16="http://schemas.microsoft.com/office/drawing/2014/main" id="{1EBC25C0-F207-E2EC-A752-F66466635911}"/>
              </a:ext>
            </a:extLst>
          </p:cNvPr>
          <p:cNvSpPr txBox="1"/>
          <p:nvPr/>
        </p:nvSpPr>
        <p:spPr>
          <a:xfrm>
            <a:off x="1181100" y="1617960"/>
            <a:ext cx="16725900" cy="7136313"/>
          </a:xfrm>
          <a:prstGeom prst="rect">
            <a:avLst/>
          </a:prstGeom>
          <a:noFill/>
        </p:spPr>
        <p:txBody>
          <a:bodyPr wrap="square" rtlCol="0">
            <a:spAutoFit/>
          </a:bodyPr>
          <a:lstStyle/>
          <a:p>
            <a:pPr marL="0" marR="0">
              <a:lnSpc>
                <a:spcPct val="115000"/>
              </a:lnSpc>
              <a:spcBef>
                <a:spcPts val="0"/>
              </a:spcBef>
              <a:spcAft>
                <a:spcPts val="800"/>
              </a:spcAft>
            </a:pPr>
            <a:endParaRPr lang="en-US" sz="1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4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The operator of a vehicle shall stop and yield the right-of-way to a pedestrian crossing a roadway in a crosswalk if: </a:t>
            </a:r>
          </a:p>
          <a:p>
            <a:pPr marL="0" marR="0">
              <a:lnSpc>
                <a:spcPct val="115000"/>
              </a:lnSpc>
              <a:spcBef>
                <a:spcPts val="0"/>
              </a:spcBef>
              <a:spcAft>
                <a:spcPts val="800"/>
              </a:spcAft>
            </a:pPr>
            <a:endParaRPr lang="en-US" sz="1000" kern="100" dirty="0">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3600" kern="100" dirty="0">
                <a:effectLst/>
                <a:ea typeface="Aptos" panose="020B0004020202020204" pitchFamily="34" charset="0"/>
                <a:cs typeface="Times New Roman" panose="02020603050405020304" pitchFamily="18" charset="0"/>
              </a:rPr>
              <a:t>Traffic control signal is in place or in operation; and the pedestrian is: </a:t>
            </a:r>
          </a:p>
          <a:p>
            <a:pPr marL="0" marR="0">
              <a:lnSpc>
                <a:spcPct val="115000"/>
              </a:lnSpc>
              <a:spcBef>
                <a:spcPts val="0"/>
              </a:spcBef>
              <a:spcAft>
                <a:spcPts val="800"/>
              </a:spcAft>
            </a:pPr>
            <a:endParaRPr lang="en-US" sz="1000" kern="100" dirty="0">
              <a:effectLst/>
              <a:ea typeface="Aptos" panose="020B0004020202020204" pitchFamily="34" charset="0"/>
              <a:cs typeface="Times New Roman" panose="02020603050405020304" pitchFamily="18" charset="0"/>
            </a:endParaRPr>
          </a:p>
          <a:p>
            <a:pPr marL="1028700" lvl="1" indent="-571500">
              <a:lnSpc>
                <a:spcPct val="115000"/>
              </a:lnSpc>
              <a:spcAft>
                <a:spcPts val="800"/>
              </a:spcAft>
              <a:buFont typeface="Arial" panose="020B0604020202020204" pitchFamily="34" charset="0"/>
              <a:buChar char="•"/>
            </a:pPr>
            <a:r>
              <a:rPr lang="en-US" sz="3600" kern="100" dirty="0">
                <a:ea typeface="Aptos" panose="020B0004020202020204" pitchFamily="34" charset="0"/>
                <a:cs typeface="Times New Roman" panose="02020603050405020304" pitchFamily="18" charset="0"/>
              </a:rPr>
              <a:t>O</a:t>
            </a:r>
            <a:r>
              <a:rPr lang="en-US" sz="3600" kern="100" dirty="0">
                <a:effectLst/>
                <a:ea typeface="Aptos" panose="020B0004020202020204" pitchFamily="34" charset="0"/>
                <a:cs typeface="Times New Roman" panose="02020603050405020304" pitchFamily="18" charset="0"/>
              </a:rPr>
              <a:t>n the half of the roadway in which the vehicle is traveling; or Approaching so closely from the opposite half of the roadway as to be in danger. </a:t>
            </a:r>
          </a:p>
          <a:p>
            <a:pPr lvl="1">
              <a:lnSpc>
                <a:spcPct val="115000"/>
              </a:lnSpc>
              <a:spcAft>
                <a:spcPts val="800"/>
              </a:spcAft>
            </a:pPr>
            <a:endParaRPr lang="en-US" sz="1000" kern="100" dirty="0">
              <a:ea typeface="Aptos" panose="020B0004020202020204" pitchFamily="34" charset="0"/>
              <a:cs typeface="Times New Roman" panose="02020603050405020304" pitchFamily="18" charset="0"/>
            </a:endParaRPr>
          </a:p>
          <a:p>
            <a:pPr marL="1028700" lvl="1" indent="-571500">
              <a:lnSpc>
                <a:spcPct val="115000"/>
              </a:lnSpc>
              <a:spcAft>
                <a:spcPts val="800"/>
              </a:spcAft>
              <a:buFont typeface="Arial" panose="020B0604020202020204" pitchFamily="34" charset="0"/>
              <a:buChar char="•"/>
            </a:pPr>
            <a:r>
              <a:rPr lang="en-US" sz="3600" kern="100" dirty="0">
                <a:effectLst/>
                <a:ea typeface="Aptos" panose="020B0004020202020204" pitchFamily="34" charset="0"/>
                <a:cs typeface="Times New Roman" panose="02020603050405020304" pitchFamily="18" charset="0"/>
              </a:rPr>
              <a:t>Notwithstanding, a pedestrian may not suddenly leave a curb or other place of safety and proceed into a crosswalk in the path of a vehicle so close that it is impossible for the vehicle operator to stop and yield.</a:t>
            </a:r>
          </a:p>
          <a:p>
            <a:endParaRPr lang="en-US" dirty="0"/>
          </a:p>
        </p:txBody>
      </p:sp>
    </p:spTree>
    <p:extLst>
      <p:ext uri="{BB962C8B-B14F-4D97-AF65-F5344CB8AC3E}">
        <p14:creationId xmlns:p14="http://schemas.microsoft.com/office/powerpoint/2010/main" val="1862066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3"/>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669402" y="9835697"/>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1828800" y="1999382"/>
            <a:ext cx="15011400" cy="1077218"/>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604350" y="583576"/>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3" name="TextBox 2">
            <a:extLst>
              <a:ext uri="{FF2B5EF4-FFF2-40B4-BE49-F238E27FC236}">
                <a16:creationId xmlns:a16="http://schemas.microsoft.com/office/drawing/2014/main" id="{1EBC25C0-F207-E2EC-A752-F66466635911}"/>
              </a:ext>
            </a:extLst>
          </p:cNvPr>
          <p:cNvSpPr txBox="1"/>
          <p:nvPr/>
        </p:nvSpPr>
        <p:spPr>
          <a:xfrm>
            <a:off x="1053414" y="1999382"/>
            <a:ext cx="16934447" cy="8165056"/>
          </a:xfrm>
          <a:prstGeom prst="rect">
            <a:avLst/>
          </a:prstGeom>
          <a:noFill/>
        </p:spPr>
        <p:txBody>
          <a:bodyPr wrap="square" rtlCol="0">
            <a:spAutoFit/>
          </a:bodyPr>
          <a:lstStyle/>
          <a:p>
            <a:pPr marL="0" marR="0">
              <a:lnSpc>
                <a:spcPct val="115000"/>
              </a:lnSpc>
              <a:spcBef>
                <a:spcPts val="0"/>
              </a:spcBef>
              <a:spcAft>
                <a:spcPts val="800"/>
              </a:spcAft>
            </a:pPr>
            <a:r>
              <a:rPr lang="en-US" sz="4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CROSSING THE STREET IN A CROSSWALK WITH A LIGHT AND SIGNAL</a:t>
            </a:r>
          </a:p>
          <a:p>
            <a:pPr marL="0" marR="0">
              <a:lnSpc>
                <a:spcPct val="115000"/>
              </a:lnSpc>
              <a:spcBef>
                <a:spcPts val="0"/>
              </a:spcBef>
              <a:spcAft>
                <a:spcPts val="800"/>
              </a:spcAft>
            </a:pPr>
            <a:endParaRPr lang="en-US" sz="1500" b="1" kern="100" dirty="0">
              <a:ea typeface="Aptos" panose="020B0004020202020204" pitchFamily="34" charset="0"/>
              <a:cs typeface="Times New Roman" panose="02020603050405020304" pitchFamily="18" charset="0"/>
            </a:endParaRPr>
          </a:p>
          <a:p>
            <a:pPr marL="0" marR="0"/>
            <a:r>
              <a:rPr lang="en-US" sz="3500" kern="100" dirty="0">
                <a:effectLst/>
                <a:ea typeface="Calibri" panose="020F0502020204030204" pitchFamily="34" charset="0"/>
                <a:cs typeface="Times New Roman" panose="02020603050405020304" pitchFamily="18" charset="0"/>
              </a:rPr>
              <a:t>An operator of a vehicle facing a circular green signal may proceed straight or turn right or left unless a sign prohibits the turn. The operator shall, while the signal is exhibited: </a:t>
            </a:r>
          </a:p>
          <a:p>
            <a:pPr marL="0" marR="0"/>
            <a:r>
              <a:rPr lang="en-US" sz="3500" kern="100" dirty="0">
                <a:effectLst/>
                <a:ea typeface="Calibri" panose="020F0502020204030204" pitchFamily="34" charset="0"/>
                <a:cs typeface="Times New Roman" panose="02020603050405020304" pitchFamily="18" charset="0"/>
              </a:rPr>
              <a:t> </a:t>
            </a:r>
          </a:p>
          <a:p>
            <a:pPr marL="742950" marR="0" indent="-742950">
              <a:buFont typeface="+mj-lt"/>
              <a:buAutoNum type="arabicPeriod"/>
            </a:pPr>
            <a:r>
              <a:rPr lang="en-US" sz="3500" kern="100" dirty="0">
                <a:effectLst/>
                <a:ea typeface="Calibri" panose="020F0502020204030204" pitchFamily="34" charset="0"/>
                <a:cs typeface="Times New Roman" panose="02020603050405020304" pitchFamily="18" charset="0"/>
              </a:rPr>
              <a:t>Yield the right-of-way to other vehicles lawfully in the intersection when the signal is exhibited; and </a:t>
            </a:r>
          </a:p>
          <a:p>
            <a:pPr marL="742950" marR="0" indent="-742950">
              <a:buFont typeface="+mj-lt"/>
              <a:buAutoNum type="arabicPeriod"/>
            </a:pPr>
            <a:endParaRPr lang="en-US" sz="1000" kern="100" dirty="0">
              <a:effectLst/>
              <a:ea typeface="Calibri" panose="020F0502020204030204" pitchFamily="34" charset="0"/>
              <a:cs typeface="Times New Roman" panose="02020603050405020304" pitchFamily="18" charset="0"/>
            </a:endParaRPr>
          </a:p>
          <a:p>
            <a:pPr marL="742950" marR="0" indent="-742950">
              <a:buFont typeface="+mj-lt"/>
              <a:buAutoNum type="arabicPeriod"/>
            </a:pPr>
            <a:r>
              <a:rPr lang="en-US" sz="3500" kern="100" dirty="0">
                <a:effectLst/>
                <a:ea typeface="Calibri" panose="020F0502020204030204" pitchFamily="34" charset="0"/>
                <a:cs typeface="Times New Roman" panose="02020603050405020304" pitchFamily="18" charset="0"/>
              </a:rPr>
              <a:t>Stop and yield the right-of-way to pedestrians lawfully in the intersection or an adjacent crosswalk. </a:t>
            </a:r>
          </a:p>
          <a:p>
            <a:pPr lvl="3"/>
            <a:r>
              <a:rPr lang="en-US" sz="3500" kern="100" dirty="0">
                <a:effectLst/>
                <a:ea typeface="Calibri" panose="020F0502020204030204" pitchFamily="34" charset="0"/>
                <a:cs typeface="Times New Roman" panose="02020603050405020304" pitchFamily="18" charset="0"/>
              </a:rPr>
              <a:t>An operator of a vehicle facing a green arrow signal, displayed alone or with another signal, may cautiously enter the intersection to move in the direction permitted by the arrow or other indication shown simultaneously. The operator shall stop and yield the right-of-way to a pedestrian lawfully in an adjacent crosswalk and shall yield the right-of-way to other traffic lawfully using the intersection.</a:t>
            </a:r>
          </a:p>
          <a:p>
            <a:endParaRPr lang="en-US" dirty="0"/>
          </a:p>
        </p:txBody>
      </p:sp>
    </p:spTree>
    <p:extLst>
      <p:ext uri="{BB962C8B-B14F-4D97-AF65-F5344CB8AC3E}">
        <p14:creationId xmlns:p14="http://schemas.microsoft.com/office/powerpoint/2010/main" val="42446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E0509-78B2-131B-6523-D8BF2DD3D27B}"/>
            </a:ext>
          </a:extLst>
        </p:cNvPr>
        <p:cNvGrpSpPr/>
        <p:nvPr/>
      </p:nvGrpSpPr>
      <p:grpSpPr>
        <a:xfrm>
          <a:off x="0" y="0"/>
          <a:ext cx="0" cy="0"/>
          <a:chOff x="0" y="0"/>
          <a:chExt cx="0" cy="0"/>
        </a:xfrm>
      </p:grpSpPr>
      <p:pic>
        <p:nvPicPr>
          <p:cNvPr id="24" name="Picture 10">
            <a:extLst>
              <a:ext uri="{FF2B5EF4-FFF2-40B4-BE49-F238E27FC236}">
                <a16:creationId xmlns:a16="http://schemas.microsoft.com/office/drawing/2014/main" id="{9319325A-1983-7E83-53D1-37904A83373A}"/>
              </a:ext>
            </a:extLst>
          </p:cNvPr>
          <p:cNvPicPr>
            <a:picLocks noChangeAspect="1"/>
          </p:cNvPicPr>
          <p:nvPr/>
        </p:nvPicPr>
        <p:blipFill>
          <a:blip r:embed="rId3"/>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CC090CB8-3E5F-237A-7FEE-3375D8B385EF}"/>
              </a:ext>
            </a:extLst>
          </p:cNvPr>
          <p:cNvSpPr txBox="1"/>
          <p:nvPr/>
        </p:nvSpPr>
        <p:spPr>
          <a:xfrm>
            <a:off x="15669402" y="9835697"/>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002E0CEF-4F1D-E1DE-582E-698600335507}"/>
              </a:ext>
            </a:extLst>
          </p:cNvPr>
          <p:cNvSpPr txBox="1"/>
          <p:nvPr/>
        </p:nvSpPr>
        <p:spPr>
          <a:xfrm>
            <a:off x="1828800" y="1999382"/>
            <a:ext cx="15011400" cy="1077218"/>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B5B8A1-D344-1B72-B68B-5DB46EA1AE88}"/>
              </a:ext>
            </a:extLst>
          </p:cNvPr>
          <p:cNvSpPr txBox="1"/>
          <p:nvPr/>
        </p:nvSpPr>
        <p:spPr>
          <a:xfrm>
            <a:off x="1604350" y="583576"/>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3" name="TextBox 2">
            <a:extLst>
              <a:ext uri="{FF2B5EF4-FFF2-40B4-BE49-F238E27FC236}">
                <a16:creationId xmlns:a16="http://schemas.microsoft.com/office/drawing/2014/main" id="{895B51B5-FD89-8878-C092-FDF9D7337204}"/>
              </a:ext>
            </a:extLst>
          </p:cNvPr>
          <p:cNvSpPr txBox="1"/>
          <p:nvPr/>
        </p:nvSpPr>
        <p:spPr>
          <a:xfrm>
            <a:off x="1041026" y="2255852"/>
            <a:ext cx="16586947" cy="7060907"/>
          </a:xfrm>
          <a:prstGeom prst="rect">
            <a:avLst/>
          </a:prstGeom>
          <a:noFill/>
        </p:spPr>
        <p:txBody>
          <a:bodyPr wrap="square" rtlCol="0">
            <a:spAutoFit/>
          </a:bodyPr>
          <a:lstStyle/>
          <a:p>
            <a:pPr marL="0" marR="0">
              <a:lnSpc>
                <a:spcPct val="115000"/>
              </a:lnSpc>
              <a:spcBef>
                <a:spcPts val="0"/>
              </a:spcBef>
              <a:spcAft>
                <a:spcPts val="800"/>
              </a:spcAft>
            </a:pPr>
            <a:r>
              <a:rPr lang="en-US" sz="4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CROSSING THE STREET IN A CROSSWALK WITH A LIGHT AND SIGNAL</a:t>
            </a:r>
          </a:p>
          <a:p>
            <a:pPr marL="0" marR="0">
              <a:lnSpc>
                <a:spcPct val="115000"/>
              </a:lnSpc>
              <a:spcBef>
                <a:spcPts val="0"/>
              </a:spcBef>
              <a:spcAft>
                <a:spcPts val="800"/>
              </a:spcAft>
            </a:pPr>
            <a:endParaRPr lang="en-US" sz="1000" b="1" kern="100" dirty="0">
              <a:ea typeface="Aptos" panose="020B0004020202020204" pitchFamily="34" charset="0"/>
              <a:cs typeface="Times New Roman" panose="02020603050405020304" pitchFamily="18" charset="0"/>
            </a:endParaRPr>
          </a:p>
          <a:p>
            <a:pPr algn="l"/>
            <a:r>
              <a:rPr lang="en-US" sz="3600" b="0" i="0" dirty="0">
                <a:effectLst/>
              </a:rPr>
              <a:t>Texas Transportation Code - TRANSP § 552.001. Traffic Control Signals</a:t>
            </a:r>
          </a:p>
          <a:p>
            <a:pPr algn="l"/>
            <a:endParaRPr lang="en-US" sz="3600" b="0" i="0" dirty="0">
              <a:effectLst/>
            </a:endParaRPr>
          </a:p>
          <a:p>
            <a:pPr marL="742950" indent="-742950" algn="l">
              <a:spcBef>
                <a:spcPts val="750"/>
              </a:spcBef>
              <a:spcAft>
                <a:spcPts val="750"/>
              </a:spcAft>
              <a:buFont typeface="+mj-lt"/>
              <a:buAutoNum type="alphaLcParenR"/>
            </a:pPr>
            <a:r>
              <a:rPr lang="en-US" sz="3600" b="0" i="0" dirty="0">
                <a:effectLst/>
              </a:rPr>
              <a:t>A traffic control signal displaying green, red, and yellow lights or lighted arrows applies to a pedestrian as provided by this section unless the pedestrian is otherwise directed by a special pedestrian control signal.</a:t>
            </a:r>
          </a:p>
          <a:p>
            <a:pPr marL="742950" indent="-742950" algn="l">
              <a:spcBef>
                <a:spcPts val="750"/>
              </a:spcBef>
              <a:spcAft>
                <a:spcPts val="750"/>
              </a:spcAft>
              <a:buFont typeface="+mj-lt"/>
              <a:buAutoNum type="alphaLcParenR"/>
            </a:pPr>
            <a:r>
              <a:rPr lang="en-US" sz="3600" b="0" i="0" dirty="0">
                <a:effectLst/>
              </a:rPr>
              <a:t>A pedestrian facing a green signal may proceed across a roadway within a marked or unmarked crosswalk unless the sole green signal is a turn arrow.</a:t>
            </a:r>
          </a:p>
          <a:p>
            <a:pPr marL="742950" indent="-742950" algn="l">
              <a:spcBef>
                <a:spcPts val="750"/>
              </a:spcBef>
              <a:spcAft>
                <a:spcPts val="750"/>
              </a:spcAft>
              <a:buFont typeface="+mj-lt"/>
              <a:buAutoNum type="alphaLcParenR"/>
            </a:pPr>
            <a:r>
              <a:rPr lang="en-US" sz="3600" b="0" i="0" dirty="0">
                <a:effectLst/>
              </a:rPr>
              <a:t> A pedestrian facing a steady red signal alone or a steady yellow signal may not enter a roadway.</a:t>
            </a:r>
          </a:p>
          <a:p>
            <a:endParaRPr lang="en-US" dirty="0"/>
          </a:p>
        </p:txBody>
      </p:sp>
    </p:spTree>
    <p:extLst>
      <p:ext uri="{BB962C8B-B14F-4D97-AF65-F5344CB8AC3E}">
        <p14:creationId xmlns:p14="http://schemas.microsoft.com/office/powerpoint/2010/main" val="3395655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3"/>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12552" y="9657559"/>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1828800" y="1999382"/>
            <a:ext cx="15011400" cy="1077218"/>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701053" y="638709"/>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3" name="TextBox 2">
            <a:extLst>
              <a:ext uri="{FF2B5EF4-FFF2-40B4-BE49-F238E27FC236}">
                <a16:creationId xmlns:a16="http://schemas.microsoft.com/office/drawing/2014/main" id="{1EBC25C0-F207-E2EC-A752-F66466635911}"/>
              </a:ext>
            </a:extLst>
          </p:cNvPr>
          <p:cNvSpPr txBox="1"/>
          <p:nvPr/>
        </p:nvSpPr>
        <p:spPr>
          <a:xfrm>
            <a:off x="1421027" y="2168712"/>
            <a:ext cx="16234719" cy="7001917"/>
          </a:xfrm>
          <a:prstGeom prst="rect">
            <a:avLst/>
          </a:prstGeom>
          <a:noFill/>
        </p:spPr>
        <p:txBody>
          <a:bodyPr wrap="square" rtlCol="0">
            <a:spAutoFit/>
          </a:bodyPr>
          <a:lstStyle/>
          <a:p>
            <a:pPr marL="0" marR="0">
              <a:lnSpc>
                <a:spcPct val="115000"/>
              </a:lnSpc>
              <a:spcBef>
                <a:spcPts val="0"/>
              </a:spcBef>
              <a:spcAft>
                <a:spcPts val="800"/>
              </a:spcAft>
            </a:pPr>
            <a:r>
              <a:rPr lang="en-US" sz="4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CROSSING THE STREET IN A CROSSWALK WITH A LIGHT AND SIGNAL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200" b="1" kern="100" dirty="0">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3600" b="1" kern="100" dirty="0">
                <a:effectLst/>
                <a:ea typeface="Aptos" panose="020B0004020202020204" pitchFamily="34" charset="0"/>
                <a:cs typeface="Times New Roman" panose="02020603050405020304" pitchFamily="18" charset="0"/>
              </a:rPr>
              <a:t>Section 552.002(b), Transportation Code, is amended to read as follows: </a:t>
            </a:r>
            <a:endParaRPr lang="en-US" sz="3600" kern="100" dirty="0">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3600" kern="100" dirty="0">
                <a:effectLst/>
                <a:ea typeface="Aptos" panose="020B0004020202020204" pitchFamily="34" charset="0"/>
                <a:cs typeface="Times New Roman" panose="02020603050405020304" pitchFamily="18" charset="0"/>
              </a:rPr>
              <a:t>Pedestrian facing a </a:t>
            </a:r>
            <a:r>
              <a:rPr lang="en-US" sz="3600" b="1" kern="100" dirty="0">
                <a:effectLst/>
                <a:ea typeface="Aptos" panose="020B0004020202020204" pitchFamily="34" charset="0"/>
                <a:cs typeface="Times New Roman" panose="02020603050405020304" pitchFamily="18" charset="0"/>
              </a:rPr>
              <a:t>"Walk" </a:t>
            </a:r>
            <a:r>
              <a:rPr lang="en-US" sz="3600" kern="100" dirty="0">
                <a:effectLst/>
                <a:ea typeface="Aptos" panose="020B0004020202020204" pitchFamily="34" charset="0"/>
                <a:cs typeface="Times New Roman" panose="02020603050405020304" pitchFamily="18" charset="0"/>
              </a:rPr>
              <a:t>signal may proceed across a roadway in the direction of the signal, and the operator of a vehicle </a:t>
            </a:r>
            <a:r>
              <a:rPr lang="en-US" sz="3600" b="1" kern="100" dirty="0">
                <a:effectLst/>
                <a:ea typeface="Aptos" panose="020B0004020202020204" pitchFamily="34" charset="0"/>
                <a:cs typeface="Times New Roman" panose="02020603050405020304" pitchFamily="18" charset="0"/>
              </a:rPr>
              <a:t>shall </a:t>
            </a:r>
            <a:r>
              <a:rPr lang="en-US" sz="3600" kern="100" dirty="0">
                <a:effectLst/>
                <a:ea typeface="Aptos" panose="020B0004020202020204" pitchFamily="34" charset="0"/>
                <a:cs typeface="Times New Roman" panose="02020603050405020304" pitchFamily="18" charset="0"/>
              </a:rPr>
              <a:t>stop and yield the right-of-way to the pedestrian.</a:t>
            </a:r>
          </a:p>
          <a:p>
            <a:pPr marL="0" marR="0">
              <a:lnSpc>
                <a:spcPct val="115000"/>
              </a:lnSpc>
              <a:spcBef>
                <a:spcPts val="0"/>
              </a:spcBef>
              <a:spcAft>
                <a:spcPts val="800"/>
              </a:spcAft>
            </a:pPr>
            <a:endParaRPr lang="en-US" sz="1000" kern="100" dirty="0">
              <a:effectLst/>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3600" b="1" kern="100" dirty="0">
                <a:ea typeface="Aptos" panose="020B0004020202020204" pitchFamily="34" charset="0"/>
                <a:cs typeface="Times New Roman" panose="02020603050405020304" pitchFamily="18" charset="0"/>
              </a:rPr>
              <a:t>552.002(c) </a:t>
            </a:r>
            <a:r>
              <a:rPr lang="en-US" sz="3600" kern="100" dirty="0">
                <a:ea typeface="Aptos" panose="020B0004020202020204" pitchFamily="34" charset="0"/>
                <a:cs typeface="Times New Roman" panose="02020603050405020304" pitchFamily="18" charset="0"/>
              </a:rPr>
              <a:t>remains in effect and states: A pedestrian </a:t>
            </a:r>
            <a:r>
              <a:rPr lang="en-US" sz="3600" b="1" kern="100" dirty="0">
                <a:ea typeface="Aptos" panose="020B0004020202020204" pitchFamily="34" charset="0"/>
                <a:cs typeface="Times New Roman" panose="02020603050405020304" pitchFamily="18" charset="0"/>
              </a:rPr>
              <a:t>may not start to cross </a:t>
            </a:r>
            <a:r>
              <a:rPr lang="en-US" sz="3600" kern="100" dirty="0">
                <a:ea typeface="Aptos" panose="020B0004020202020204" pitchFamily="34" charset="0"/>
                <a:cs typeface="Times New Roman" panose="02020603050405020304" pitchFamily="18" charset="0"/>
              </a:rPr>
              <a:t>a roadway in the direction of a </a:t>
            </a:r>
            <a:r>
              <a:rPr lang="en-US" sz="3600" b="1" kern="100" dirty="0">
                <a:ea typeface="Aptos" panose="020B0004020202020204" pitchFamily="34" charset="0"/>
                <a:cs typeface="Times New Roman" panose="02020603050405020304" pitchFamily="18" charset="0"/>
              </a:rPr>
              <a:t>“Don’t Walk” or a “Wait” </a:t>
            </a:r>
            <a:r>
              <a:rPr lang="en-US" sz="3600" kern="100" dirty="0">
                <a:ea typeface="Aptos" panose="020B0004020202020204" pitchFamily="34" charset="0"/>
                <a:cs typeface="Times New Roman" panose="02020603050405020304" pitchFamily="18" charset="0"/>
              </a:rPr>
              <a:t>signal. A pedestrian who has partially crossed while the “Walk” signal is displayed shall proceed to a sidewalk or safety island while the “Don’t Walk” signal or “Wait” signal is displayed</a:t>
            </a:r>
            <a:r>
              <a:rPr lang="en-US" sz="3600" b="1" i="1" kern="100" dirty="0">
                <a:ea typeface="Aptos" panose="020B0004020202020204" pitchFamily="34" charset="0"/>
                <a:cs typeface="Times New Roman" panose="02020603050405020304" pitchFamily="18" charset="0"/>
              </a:rPr>
              <a:t>.</a:t>
            </a:r>
            <a:endParaRPr lang="en-US" sz="3600" b="1" i="1"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139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3"/>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087600" y="902970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1828800" y="1999382"/>
            <a:ext cx="15011400" cy="1077218"/>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721373" y="598175"/>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3" name="TextBox 2">
            <a:extLst>
              <a:ext uri="{FF2B5EF4-FFF2-40B4-BE49-F238E27FC236}">
                <a16:creationId xmlns:a16="http://schemas.microsoft.com/office/drawing/2014/main" id="{1EBC25C0-F207-E2EC-A752-F66466635911}"/>
              </a:ext>
            </a:extLst>
          </p:cNvPr>
          <p:cNvSpPr txBox="1"/>
          <p:nvPr/>
        </p:nvSpPr>
        <p:spPr>
          <a:xfrm>
            <a:off x="1328255" y="2537991"/>
            <a:ext cx="16262705" cy="4959819"/>
          </a:xfrm>
          <a:prstGeom prst="rect">
            <a:avLst/>
          </a:prstGeom>
          <a:noFill/>
        </p:spPr>
        <p:txBody>
          <a:bodyPr wrap="square" rtlCol="0">
            <a:spAutoFit/>
          </a:bodyPr>
          <a:lstStyle/>
          <a:p>
            <a:pPr marL="0" marR="0">
              <a:lnSpc>
                <a:spcPct val="115000"/>
              </a:lnSpc>
              <a:spcBef>
                <a:spcPts val="0"/>
              </a:spcBef>
              <a:spcAft>
                <a:spcPts val="800"/>
              </a:spcAft>
            </a:pPr>
            <a:r>
              <a:rPr lang="en-US" sz="40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CROSSING IN A CROSSWALK </a:t>
            </a:r>
            <a:r>
              <a:rPr lang="en-US" sz="4000" b="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IN ALLEY, BUILDING, OR PRIVATE ROAD OR DRIVEWAY  </a:t>
            </a:r>
            <a:endParaRPr lang="en-US" sz="4000"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4000" dirty="0"/>
              <a:t>The operator of a vehicle emerging from or entering an alley, building, or private road or driveway shall stop and yield the right-of-way to a pedestrian approaching on a sidewalk extending across the alley, building entrance or exit, road, or driveway</a:t>
            </a:r>
            <a:r>
              <a:rPr lang="en-US" sz="4000" dirty="0">
                <a:latin typeface="Aptos" panose="020B0004020202020204" pitchFamily="34" charset="0"/>
              </a:rPr>
              <a:t>.</a:t>
            </a:r>
            <a:endParaRPr lang="en-US" dirty="0">
              <a:latin typeface="Aptos" panose="020B0004020202020204" pitchFamily="34" charset="0"/>
            </a:endParaRPr>
          </a:p>
        </p:txBody>
      </p:sp>
    </p:spTree>
    <p:extLst>
      <p:ext uri="{BB962C8B-B14F-4D97-AF65-F5344CB8AC3E}">
        <p14:creationId xmlns:p14="http://schemas.microsoft.com/office/powerpoint/2010/main" val="286404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4859000" y="963930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 name="TextBox 1">
            <a:extLst>
              <a:ext uri="{FF2B5EF4-FFF2-40B4-BE49-F238E27FC236}">
                <a16:creationId xmlns:a16="http://schemas.microsoft.com/office/drawing/2014/main" id="{4C482CBA-776F-F27C-160C-F63C62324DDA}"/>
              </a:ext>
            </a:extLst>
          </p:cNvPr>
          <p:cNvSpPr txBox="1"/>
          <p:nvPr/>
        </p:nvSpPr>
        <p:spPr>
          <a:xfrm>
            <a:off x="1728650" y="2191202"/>
            <a:ext cx="16352195" cy="6986528"/>
          </a:xfrm>
          <a:prstGeom prst="rect">
            <a:avLst/>
          </a:prstGeom>
          <a:noFill/>
        </p:spPr>
        <p:txBody>
          <a:bodyPr wrap="square">
            <a:spAutoFit/>
          </a:bodyPr>
          <a:lstStyle/>
          <a:p>
            <a:r>
              <a:rPr lang="en-US" sz="4000" b="1" i="0" dirty="0">
                <a:solidFill>
                  <a:schemeClr val="accent6">
                    <a:lumMod val="75000"/>
                  </a:schemeClr>
                </a:solidFill>
                <a:effectLst/>
                <a:highlight>
                  <a:srgbClr val="FFFFFF"/>
                </a:highlight>
              </a:rPr>
              <a:t>POTENTIAL CHARGES</a:t>
            </a:r>
          </a:p>
          <a:p>
            <a:pPr marR="0">
              <a:spcBef>
                <a:spcPts val="0"/>
              </a:spcBef>
              <a:spcAft>
                <a:spcPts val="0"/>
              </a:spcAft>
            </a:pPr>
            <a:endParaRPr lang="en-US" sz="2000" b="0" i="0" dirty="0">
              <a:solidFill>
                <a:srgbClr val="424242"/>
              </a:solidFill>
              <a:effectLst/>
              <a:highlight>
                <a:srgbClr val="FFFFFF"/>
              </a:highlight>
            </a:endParaRPr>
          </a:p>
          <a:p>
            <a:pPr marR="0">
              <a:spcBef>
                <a:spcPts val="0"/>
              </a:spcBef>
              <a:spcAft>
                <a:spcPts val="0"/>
              </a:spcAft>
            </a:pPr>
            <a:r>
              <a:rPr lang="en-US" sz="4000" b="0" i="0" dirty="0">
                <a:solidFill>
                  <a:srgbClr val="424242"/>
                </a:solidFill>
                <a:effectLst/>
                <a:highlight>
                  <a:srgbClr val="FFFFFF"/>
                </a:highlight>
              </a:rPr>
              <a:t>The Act added Section </a:t>
            </a:r>
            <a:r>
              <a:rPr lang="en-US" sz="4000" b="1" i="0" dirty="0">
                <a:solidFill>
                  <a:srgbClr val="424242"/>
                </a:solidFill>
                <a:effectLst/>
                <a:highlight>
                  <a:srgbClr val="FFFFFF"/>
                </a:highlight>
              </a:rPr>
              <a:t>545.428, </a:t>
            </a:r>
            <a:r>
              <a:rPr lang="en-US" sz="4000" b="0" i="0" dirty="0">
                <a:solidFill>
                  <a:srgbClr val="424242"/>
                </a:solidFill>
                <a:effectLst/>
                <a:highlight>
                  <a:srgbClr val="FFFFFF"/>
                </a:highlight>
              </a:rPr>
              <a:t>which indicates: </a:t>
            </a:r>
          </a:p>
          <a:p>
            <a:pPr marR="0">
              <a:spcBef>
                <a:spcPts val="0"/>
              </a:spcBef>
              <a:spcAft>
                <a:spcPts val="0"/>
              </a:spcAft>
            </a:pPr>
            <a:endParaRPr lang="en-US" sz="4000" dirty="0">
              <a:solidFill>
                <a:srgbClr val="424242"/>
              </a:solidFill>
              <a:highlight>
                <a:srgbClr val="FFFFFF"/>
              </a:highlight>
            </a:endParaRPr>
          </a:p>
          <a:p>
            <a:pPr marR="0">
              <a:spcBef>
                <a:spcPts val="0"/>
              </a:spcBef>
              <a:spcAft>
                <a:spcPts val="0"/>
              </a:spcAft>
            </a:pPr>
            <a:r>
              <a:rPr lang="en-US" sz="4000" b="0" i="0" dirty="0">
                <a:solidFill>
                  <a:srgbClr val="424242"/>
                </a:solidFill>
                <a:effectLst/>
                <a:highlight>
                  <a:srgbClr val="FFFFFF"/>
                </a:highlight>
              </a:rPr>
              <a:t>“A person commits an offense if the person with</a:t>
            </a:r>
            <a:r>
              <a:rPr lang="en-US" sz="4000" b="0" i="0" dirty="0">
                <a:solidFill>
                  <a:srgbClr val="0000FF"/>
                </a:solidFill>
                <a:effectLst/>
                <a:highlight>
                  <a:srgbClr val="FFFFFF"/>
                </a:highlight>
              </a:rPr>
              <a:t> </a:t>
            </a:r>
            <a:r>
              <a:rPr lang="en-US" sz="4000" dirty="0">
                <a:effectLst/>
              </a:rPr>
              <a:t>criminal negligence:</a:t>
            </a:r>
          </a:p>
          <a:p>
            <a:pPr marR="0">
              <a:spcBef>
                <a:spcPts val="0"/>
              </a:spcBef>
              <a:spcAft>
                <a:spcPts val="0"/>
              </a:spcAft>
            </a:pPr>
            <a:endParaRPr lang="en-US" sz="4000" dirty="0">
              <a:solidFill>
                <a:srgbClr val="424242"/>
              </a:solidFill>
              <a:highlight>
                <a:srgbClr val="FFFFFF"/>
              </a:highlight>
            </a:endParaRPr>
          </a:p>
          <a:p>
            <a:pPr marL="514350" marR="0" indent="-514350">
              <a:spcBef>
                <a:spcPts val="0"/>
              </a:spcBef>
              <a:spcAft>
                <a:spcPts val="0"/>
              </a:spcAft>
              <a:buAutoNum type="arabicParenBoth"/>
            </a:pPr>
            <a:r>
              <a:rPr lang="en-US" sz="4000" b="0" i="0" dirty="0">
                <a:solidFill>
                  <a:srgbClr val="424242"/>
                </a:solidFill>
                <a:effectLst/>
                <a:highlight>
                  <a:srgbClr val="FFFFFF"/>
                </a:highlight>
              </a:rPr>
              <a:t> Operates a motor vehicle within the area of a crosswalk; and </a:t>
            </a:r>
          </a:p>
          <a:p>
            <a:pPr marR="0">
              <a:spcBef>
                <a:spcPts val="0"/>
              </a:spcBef>
              <a:spcAft>
                <a:spcPts val="0"/>
              </a:spcAft>
            </a:pPr>
            <a:endParaRPr lang="en-US" sz="4000" b="0" i="0" dirty="0">
              <a:solidFill>
                <a:srgbClr val="424242"/>
              </a:solidFill>
              <a:effectLst/>
              <a:highlight>
                <a:srgbClr val="FFFFFF"/>
              </a:highlight>
            </a:endParaRPr>
          </a:p>
          <a:p>
            <a:pPr marR="0">
              <a:spcBef>
                <a:spcPts val="0"/>
              </a:spcBef>
              <a:spcAft>
                <a:spcPts val="0"/>
              </a:spcAft>
            </a:pPr>
            <a:r>
              <a:rPr lang="en-US" sz="4000" b="0" i="0" dirty="0">
                <a:solidFill>
                  <a:srgbClr val="424242"/>
                </a:solidFill>
                <a:effectLst/>
                <a:highlight>
                  <a:srgbClr val="FFFFFF"/>
                </a:highlight>
              </a:rPr>
              <a:t>(2) Causes bodily injury to a pedestrian or a person operating a </a:t>
            </a:r>
            <a:r>
              <a:rPr lang="en-US" sz="4000" b="1" i="0" dirty="0">
                <a:solidFill>
                  <a:schemeClr val="accent6">
                    <a:lumMod val="75000"/>
                  </a:schemeClr>
                </a:solidFill>
                <a:effectLst/>
                <a:highlight>
                  <a:srgbClr val="FFFFFF"/>
                </a:highlight>
              </a:rPr>
              <a:t>bicycle</a:t>
            </a:r>
            <a:r>
              <a:rPr lang="en-US" sz="4000" b="0" i="0" dirty="0">
                <a:solidFill>
                  <a:schemeClr val="accent6">
                    <a:lumMod val="75000"/>
                  </a:schemeClr>
                </a:solidFill>
                <a:effectLst/>
                <a:highlight>
                  <a:srgbClr val="FFFFFF"/>
                </a:highlight>
              </a:rPr>
              <a:t>, </a:t>
            </a:r>
            <a:r>
              <a:rPr lang="en-US" sz="4000" b="1" i="0" dirty="0">
                <a:solidFill>
                  <a:schemeClr val="accent6">
                    <a:lumMod val="75000"/>
                  </a:schemeClr>
                </a:solidFill>
                <a:effectLst/>
                <a:highlight>
                  <a:srgbClr val="FFFFFF"/>
                </a:highlight>
              </a:rPr>
              <a:t>motor-assisted scooter</a:t>
            </a:r>
            <a:r>
              <a:rPr lang="en-US" sz="4000" b="0" i="0" dirty="0">
                <a:solidFill>
                  <a:schemeClr val="accent6">
                    <a:lumMod val="75000"/>
                  </a:schemeClr>
                </a:solidFill>
                <a:effectLst/>
                <a:highlight>
                  <a:srgbClr val="FFFFFF"/>
                </a:highlight>
              </a:rPr>
              <a:t>, </a:t>
            </a:r>
            <a:r>
              <a:rPr lang="en-US" sz="4000" b="1" i="0" dirty="0">
                <a:solidFill>
                  <a:schemeClr val="accent6">
                    <a:lumMod val="75000"/>
                  </a:schemeClr>
                </a:solidFill>
                <a:effectLst/>
                <a:highlight>
                  <a:srgbClr val="FFFFFF"/>
                </a:highlight>
              </a:rPr>
              <a:t>electronic personal assistive mobility device</a:t>
            </a:r>
            <a:r>
              <a:rPr lang="en-US" sz="4000" b="0" i="0" dirty="0">
                <a:solidFill>
                  <a:schemeClr val="accent6">
                    <a:lumMod val="75000"/>
                  </a:schemeClr>
                </a:solidFill>
                <a:effectLst/>
                <a:highlight>
                  <a:srgbClr val="FFFFFF"/>
                </a:highlight>
              </a:rPr>
              <a:t>, </a:t>
            </a:r>
            <a:r>
              <a:rPr lang="en-US" sz="4000" b="1" i="0" dirty="0">
                <a:solidFill>
                  <a:schemeClr val="accent6">
                    <a:lumMod val="75000"/>
                  </a:schemeClr>
                </a:solidFill>
                <a:effectLst/>
                <a:highlight>
                  <a:srgbClr val="FFFFFF"/>
                </a:highlight>
              </a:rPr>
              <a:t>neighborhood electric vehicle</a:t>
            </a:r>
            <a:r>
              <a:rPr lang="en-US" sz="4000" b="0" i="0" dirty="0">
                <a:solidFill>
                  <a:schemeClr val="accent6">
                    <a:lumMod val="75000"/>
                  </a:schemeClr>
                </a:solidFill>
                <a:effectLst/>
                <a:highlight>
                  <a:srgbClr val="FFFFFF"/>
                </a:highlight>
              </a:rPr>
              <a:t>, or </a:t>
            </a:r>
            <a:r>
              <a:rPr lang="en-US" sz="4000" b="1" i="0" dirty="0">
                <a:solidFill>
                  <a:schemeClr val="accent6">
                    <a:lumMod val="75000"/>
                  </a:schemeClr>
                </a:solidFill>
                <a:effectLst/>
                <a:highlight>
                  <a:srgbClr val="FFFFFF"/>
                </a:highlight>
              </a:rPr>
              <a:t>golf cart</a:t>
            </a:r>
            <a:r>
              <a:rPr lang="en-US" sz="4000" b="0" i="0" dirty="0">
                <a:solidFill>
                  <a:srgbClr val="424242"/>
                </a:solidFill>
                <a:effectLst/>
                <a:highlight>
                  <a:srgbClr val="FFFFFF"/>
                </a:highlight>
              </a:rPr>
              <a:t>.” </a:t>
            </a:r>
          </a:p>
          <a:p>
            <a:pPr marR="0">
              <a:spcBef>
                <a:spcPts val="0"/>
              </a:spcBef>
              <a:spcAft>
                <a:spcPts val="0"/>
              </a:spcAft>
            </a:pPr>
            <a:endParaRPr lang="en-US" sz="2800" dirty="0">
              <a:solidFill>
                <a:srgbClr val="424242"/>
              </a:solidFill>
              <a:highlight>
                <a:srgbClr val="FFFFFF"/>
              </a:highlight>
              <a:latin typeface="Open Sans" panose="020B0606030504020204" pitchFamily="34" charset="0"/>
            </a:endParaRPr>
          </a:p>
        </p:txBody>
      </p:sp>
      <p:sp>
        <p:nvSpPr>
          <p:cNvPr id="5" name="TextBox 4">
            <a:extLst>
              <a:ext uri="{FF2B5EF4-FFF2-40B4-BE49-F238E27FC236}">
                <a16:creationId xmlns:a16="http://schemas.microsoft.com/office/drawing/2014/main" id="{38AA2ADF-5BA0-0146-1C33-5F0B6368AF30}"/>
              </a:ext>
            </a:extLst>
          </p:cNvPr>
          <p:cNvSpPr txBox="1"/>
          <p:nvPr/>
        </p:nvSpPr>
        <p:spPr>
          <a:xfrm>
            <a:off x="1716293" y="590859"/>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Tree>
    <p:extLst>
      <p:ext uri="{BB962C8B-B14F-4D97-AF65-F5344CB8AC3E}">
        <p14:creationId xmlns:p14="http://schemas.microsoft.com/office/powerpoint/2010/main" val="108888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89533" y="9521566"/>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5" name="TextBox 4">
            <a:extLst>
              <a:ext uri="{FF2B5EF4-FFF2-40B4-BE49-F238E27FC236}">
                <a16:creationId xmlns:a16="http://schemas.microsoft.com/office/drawing/2014/main" id="{38AA2ADF-5BA0-0146-1C33-5F0B6368AF30}"/>
              </a:ext>
            </a:extLst>
          </p:cNvPr>
          <p:cNvSpPr txBox="1"/>
          <p:nvPr/>
        </p:nvSpPr>
        <p:spPr>
          <a:xfrm>
            <a:off x="1701053" y="630412"/>
            <a:ext cx="16586947" cy="1138773"/>
          </a:xfrm>
          <a:prstGeom prst="rect">
            <a:avLst/>
          </a:prstGeom>
          <a:noFill/>
        </p:spPr>
        <p:txBody>
          <a:bodyPr wrap="square" rtlCol="0">
            <a:spAutoFit/>
          </a:bodyPr>
          <a:lstStyle/>
          <a:p>
            <a:pPr algn="ctr"/>
            <a:r>
              <a:rPr lang="en-US" sz="5000" u="sng" dirty="0">
                <a:solidFill>
                  <a:srgbClr val="000000"/>
                </a:solidFill>
                <a:latin typeface="Barlow Bold Bold"/>
              </a:rPr>
              <a:t>NEED FOR WIDESPREAD AWARENESS-RAISING</a:t>
            </a:r>
          </a:p>
          <a:p>
            <a:pPr algn="ctr"/>
            <a:endParaRPr lang="en-US" dirty="0"/>
          </a:p>
        </p:txBody>
      </p:sp>
      <p:sp>
        <p:nvSpPr>
          <p:cNvPr id="4" name="TextBox 3">
            <a:extLst>
              <a:ext uri="{FF2B5EF4-FFF2-40B4-BE49-F238E27FC236}">
                <a16:creationId xmlns:a16="http://schemas.microsoft.com/office/drawing/2014/main" id="{D35BA60D-E2CF-69A1-A18D-22F5B1D59B53}"/>
              </a:ext>
            </a:extLst>
          </p:cNvPr>
          <p:cNvSpPr txBox="1"/>
          <p:nvPr/>
        </p:nvSpPr>
        <p:spPr>
          <a:xfrm>
            <a:off x="3201833" y="3201885"/>
            <a:ext cx="11884333" cy="6555641"/>
          </a:xfrm>
          <a:prstGeom prst="rect">
            <a:avLst/>
          </a:prstGeom>
          <a:noFill/>
        </p:spPr>
        <p:txBody>
          <a:bodyPr wrap="square">
            <a:spAutoFit/>
          </a:bodyPr>
          <a:lstStyle/>
          <a:p>
            <a:pPr algn="ctr"/>
            <a:r>
              <a:rPr lang="en-US" sz="4400" b="1" i="0" dirty="0">
                <a:solidFill>
                  <a:schemeClr val="accent6">
                    <a:lumMod val="75000"/>
                  </a:schemeClr>
                </a:solidFill>
                <a:effectLst/>
                <a:highlight>
                  <a:srgbClr val="FFFFFF"/>
                </a:highlight>
                <a:latin typeface="Aptos" panose="020B0004020202020204" pitchFamily="34" charset="0"/>
              </a:rPr>
              <a:t>LAW ENFORCEMENT </a:t>
            </a:r>
          </a:p>
          <a:p>
            <a:pPr algn="ctr"/>
            <a:endParaRPr lang="en-US" sz="4400" b="1" dirty="0">
              <a:solidFill>
                <a:schemeClr val="accent6">
                  <a:lumMod val="75000"/>
                </a:schemeClr>
              </a:solidFill>
              <a:highlight>
                <a:srgbClr val="FFFFFF"/>
              </a:highlight>
              <a:latin typeface="Aptos" panose="020B0004020202020204" pitchFamily="34" charset="0"/>
            </a:endParaRPr>
          </a:p>
          <a:p>
            <a:pPr algn="ctr"/>
            <a:endParaRPr lang="en-US" sz="4400" b="1" dirty="0">
              <a:solidFill>
                <a:schemeClr val="accent6">
                  <a:lumMod val="75000"/>
                </a:schemeClr>
              </a:solidFill>
              <a:highlight>
                <a:srgbClr val="FFFFFF"/>
              </a:highlight>
              <a:latin typeface="Aptos" panose="020B0004020202020204" pitchFamily="34" charset="0"/>
            </a:endParaRPr>
          </a:p>
          <a:p>
            <a:pPr algn="ctr"/>
            <a:r>
              <a:rPr lang="en-US" sz="4400" b="1" i="0" dirty="0">
                <a:solidFill>
                  <a:schemeClr val="accent6">
                    <a:lumMod val="75000"/>
                  </a:schemeClr>
                </a:solidFill>
                <a:effectLst/>
                <a:highlight>
                  <a:srgbClr val="FFFFFF"/>
                </a:highlight>
                <a:latin typeface="Aptos" panose="020B0004020202020204" pitchFamily="34" charset="0"/>
              </a:rPr>
              <a:t>GENERAL PUBLIC </a:t>
            </a:r>
          </a:p>
          <a:p>
            <a:pPr algn="ctr"/>
            <a:endParaRPr lang="en-US" sz="4400" b="1" dirty="0">
              <a:solidFill>
                <a:schemeClr val="accent6">
                  <a:lumMod val="75000"/>
                </a:schemeClr>
              </a:solidFill>
              <a:highlight>
                <a:srgbClr val="FFFFFF"/>
              </a:highlight>
              <a:latin typeface="Aptos" panose="020B0004020202020204" pitchFamily="34" charset="0"/>
            </a:endParaRPr>
          </a:p>
          <a:p>
            <a:pPr algn="ctr"/>
            <a:endParaRPr lang="en-US" sz="4400" b="1" dirty="0">
              <a:solidFill>
                <a:schemeClr val="accent6">
                  <a:lumMod val="75000"/>
                </a:schemeClr>
              </a:solidFill>
              <a:highlight>
                <a:srgbClr val="FFFFFF"/>
              </a:highlight>
              <a:latin typeface="Aptos" panose="020B0004020202020204" pitchFamily="34" charset="0"/>
            </a:endParaRPr>
          </a:p>
          <a:p>
            <a:pPr algn="ctr"/>
            <a:r>
              <a:rPr lang="en-US" sz="4400" b="1" i="0" dirty="0">
                <a:solidFill>
                  <a:schemeClr val="accent6">
                    <a:lumMod val="75000"/>
                  </a:schemeClr>
                </a:solidFill>
                <a:effectLst/>
                <a:highlight>
                  <a:srgbClr val="FFFFFF"/>
                </a:highlight>
                <a:latin typeface="Aptos" panose="020B0004020202020204" pitchFamily="34" charset="0"/>
              </a:rPr>
              <a:t>YOUTH </a:t>
            </a:r>
          </a:p>
          <a:p>
            <a:pPr algn="l"/>
            <a:endParaRPr lang="en-US" sz="2800" dirty="0">
              <a:solidFill>
                <a:srgbClr val="222222"/>
              </a:solidFill>
              <a:highlight>
                <a:srgbClr val="FFFFFF"/>
              </a:highlight>
              <a:latin typeface="Aptos" panose="020B0004020202020204" pitchFamily="34" charset="0"/>
            </a:endParaRPr>
          </a:p>
          <a:p>
            <a:pPr algn="l"/>
            <a:endParaRPr lang="en-US" sz="2800" b="0" i="0" dirty="0">
              <a:solidFill>
                <a:srgbClr val="222222"/>
              </a:solidFill>
              <a:effectLst/>
              <a:highlight>
                <a:srgbClr val="FFFFFF"/>
              </a:highlight>
              <a:latin typeface="Aptos" panose="020B0004020202020204" pitchFamily="34" charset="0"/>
            </a:endParaRPr>
          </a:p>
          <a:p>
            <a:pPr algn="l"/>
            <a:endParaRPr lang="en-US" sz="2800" dirty="0">
              <a:solidFill>
                <a:srgbClr val="222222"/>
              </a:solidFill>
              <a:highlight>
                <a:srgbClr val="FFFFFF"/>
              </a:highlight>
              <a:latin typeface="Aptos" panose="020B0004020202020204" pitchFamily="34" charset="0"/>
            </a:endParaRPr>
          </a:p>
          <a:p>
            <a:pPr algn="l"/>
            <a:endParaRPr lang="en-US" sz="2800" b="0" i="0" dirty="0">
              <a:solidFill>
                <a:srgbClr val="222222"/>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1705889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89533" y="9521566"/>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5" name="TextBox 4">
            <a:extLst>
              <a:ext uri="{FF2B5EF4-FFF2-40B4-BE49-F238E27FC236}">
                <a16:creationId xmlns:a16="http://schemas.microsoft.com/office/drawing/2014/main" id="{38AA2ADF-5BA0-0146-1C33-5F0B6368AF30}"/>
              </a:ext>
            </a:extLst>
          </p:cNvPr>
          <p:cNvSpPr txBox="1"/>
          <p:nvPr/>
        </p:nvSpPr>
        <p:spPr>
          <a:xfrm>
            <a:off x="1905000" y="795547"/>
            <a:ext cx="16586947" cy="984885"/>
          </a:xfrm>
          <a:prstGeom prst="rect">
            <a:avLst/>
          </a:prstGeom>
          <a:noFill/>
        </p:spPr>
        <p:txBody>
          <a:bodyPr wrap="square" rtlCol="0">
            <a:spAutoFit/>
          </a:bodyPr>
          <a:lstStyle/>
          <a:p>
            <a:pPr algn="ctr"/>
            <a:r>
              <a:rPr lang="en-US" sz="3800" u="sng" dirty="0">
                <a:solidFill>
                  <a:srgbClr val="000000"/>
                </a:solidFill>
                <a:latin typeface="Barlow Bold Bold"/>
              </a:rPr>
              <a:t>NEED FOR TRANSFORMATION:  A COMPASSIONATE DRIVING CULTURE </a:t>
            </a:r>
          </a:p>
          <a:p>
            <a:pPr algn="ctr"/>
            <a:endParaRPr lang="en-US" dirty="0"/>
          </a:p>
        </p:txBody>
      </p:sp>
      <p:sp>
        <p:nvSpPr>
          <p:cNvPr id="4" name="TextBox 3">
            <a:extLst>
              <a:ext uri="{FF2B5EF4-FFF2-40B4-BE49-F238E27FC236}">
                <a16:creationId xmlns:a16="http://schemas.microsoft.com/office/drawing/2014/main" id="{D35BA60D-E2CF-69A1-A18D-22F5B1D59B53}"/>
              </a:ext>
            </a:extLst>
          </p:cNvPr>
          <p:cNvSpPr txBox="1"/>
          <p:nvPr/>
        </p:nvSpPr>
        <p:spPr>
          <a:xfrm>
            <a:off x="3200400" y="1752492"/>
            <a:ext cx="12189133" cy="7109639"/>
          </a:xfrm>
          <a:prstGeom prst="rect">
            <a:avLst/>
          </a:prstGeom>
          <a:noFill/>
        </p:spPr>
        <p:txBody>
          <a:bodyPr wrap="square">
            <a:spAutoFit/>
          </a:bodyPr>
          <a:lstStyle/>
          <a:p>
            <a:pPr algn="l"/>
            <a:endParaRPr lang="en-US" sz="4000" dirty="0">
              <a:solidFill>
                <a:srgbClr val="222222"/>
              </a:solidFill>
              <a:highlight>
                <a:srgbClr val="FFFFFF"/>
              </a:highlight>
              <a:latin typeface="Aptos" panose="020B0004020202020204" pitchFamily="34" charset="0"/>
            </a:endParaRPr>
          </a:p>
          <a:p>
            <a:pPr marL="457200" indent="-457200" algn="l">
              <a:buFont typeface="Arial" panose="020B0604020202020204" pitchFamily="34" charset="0"/>
              <a:buChar char="•"/>
            </a:pPr>
            <a:r>
              <a:rPr lang="en-US" sz="3600" b="1" dirty="0">
                <a:solidFill>
                  <a:schemeClr val="accent6">
                    <a:lumMod val="75000"/>
                  </a:schemeClr>
                </a:solidFill>
                <a:highlight>
                  <a:srgbClr val="FFFFFF"/>
                </a:highlight>
                <a:latin typeface="Aptos" panose="020B0004020202020204" pitchFamily="34" charset="0"/>
              </a:rPr>
              <a:t>DRIVERS SHOULD SEE THEMSELVES AS PILOTS OF AIRPLANES, RESPONSIBLE FOR THE LIVES OF THOSE ON BOARD AND THE SAFETY AND SECURITY OF EVERYONE AND EVERYTHING THEY PASS. </a:t>
            </a:r>
          </a:p>
          <a:p>
            <a:pPr marL="457200" indent="-457200" algn="l">
              <a:buFont typeface="Arial" panose="020B0604020202020204" pitchFamily="34" charset="0"/>
              <a:buChar char="•"/>
            </a:pPr>
            <a:endParaRPr lang="en-US" sz="3600" b="1" i="0" dirty="0">
              <a:solidFill>
                <a:schemeClr val="accent6">
                  <a:lumMod val="75000"/>
                </a:schemeClr>
              </a:solidFill>
              <a:effectLst/>
              <a:highlight>
                <a:srgbClr val="FFFFFF"/>
              </a:highlight>
              <a:latin typeface="Aptos" panose="020B0004020202020204" pitchFamily="34" charset="0"/>
            </a:endParaRPr>
          </a:p>
          <a:p>
            <a:pPr marL="457200" indent="-457200" algn="l">
              <a:buFont typeface="Arial" panose="020B0604020202020204" pitchFamily="34" charset="0"/>
              <a:buChar char="•"/>
            </a:pPr>
            <a:r>
              <a:rPr lang="en-US" sz="3600" b="1" dirty="0">
                <a:solidFill>
                  <a:schemeClr val="accent6">
                    <a:lumMod val="75000"/>
                  </a:schemeClr>
                </a:solidFill>
                <a:highlight>
                  <a:srgbClr val="FFFFFF"/>
                </a:highlight>
                <a:latin typeface="Aptos" panose="020B0004020202020204" pitchFamily="34" charset="0"/>
              </a:rPr>
              <a:t>KINDNESS AND COURTESY </a:t>
            </a:r>
          </a:p>
          <a:p>
            <a:pPr marL="457200" indent="-457200" algn="l">
              <a:buFont typeface="Arial" panose="020B0604020202020204" pitchFamily="34" charset="0"/>
              <a:buChar char="•"/>
            </a:pPr>
            <a:endParaRPr lang="en-US" sz="3600" b="1" dirty="0">
              <a:solidFill>
                <a:schemeClr val="accent6">
                  <a:lumMod val="75000"/>
                </a:schemeClr>
              </a:solidFill>
              <a:highlight>
                <a:srgbClr val="FFFFFF"/>
              </a:highlight>
              <a:latin typeface="Aptos" panose="020B0004020202020204" pitchFamily="34" charset="0"/>
            </a:endParaRPr>
          </a:p>
          <a:p>
            <a:pPr marL="457200" indent="-457200" algn="l">
              <a:buFont typeface="Arial" panose="020B0604020202020204" pitchFamily="34" charset="0"/>
              <a:buChar char="•"/>
            </a:pPr>
            <a:r>
              <a:rPr lang="en-US" sz="3600" b="1" dirty="0">
                <a:solidFill>
                  <a:schemeClr val="accent6">
                    <a:lumMod val="75000"/>
                  </a:schemeClr>
                </a:solidFill>
                <a:highlight>
                  <a:srgbClr val="FFFFFF"/>
                </a:highlight>
                <a:latin typeface="Aptos" panose="020B0004020202020204" pitchFamily="34" charset="0"/>
              </a:rPr>
              <a:t>SELFISH BEHAVIOR ON THE ROAD ENDANGERS LIVES </a:t>
            </a:r>
          </a:p>
          <a:p>
            <a:pPr marL="457200" indent="-457200" algn="l">
              <a:buFont typeface="Arial" panose="020B0604020202020204" pitchFamily="34" charset="0"/>
              <a:buChar char="•"/>
            </a:pPr>
            <a:endParaRPr lang="en-US" sz="3600" b="1" dirty="0">
              <a:solidFill>
                <a:schemeClr val="accent6">
                  <a:lumMod val="75000"/>
                </a:schemeClr>
              </a:solidFill>
              <a:highlight>
                <a:srgbClr val="FFFFFF"/>
              </a:highlight>
              <a:latin typeface="Aptos" panose="020B0004020202020204" pitchFamily="34" charset="0"/>
            </a:endParaRPr>
          </a:p>
          <a:p>
            <a:pPr marL="457200" indent="-457200" algn="l">
              <a:buFont typeface="Arial" panose="020B0604020202020204" pitchFamily="34" charset="0"/>
              <a:buChar char="•"/>
            </a:pPr>
            <a:r>
              <a:rPr lang="en-US" sz="3600" b="1" dirty="0">
                <a:solidFill>
                  <a:schemeClr val="accent6">
                    <a:lumMod val="75000"/>
                  </a:schemeClr>
                </a:solidFill>
                <a:highlight>
                  <a:srgbClr val="FFFFFF"/>
                </a:highlight>
                <a:latin typeface="Aptos" panose="020B0004020202020204" pitchFamily="34" charset="0"/>
              </a:rPr>
              <a:t>SET OUT IN YOUR CAR AS A PROTECTOR NOT A KILLER </a:t>
            </a:r>
          </a:p>
          <a:p>
            <a:pPr algn="l"/>
            <a:endParaRPr lang="en-US" sz="2800" b="1" i="0" dirty="0">
              <a:solidFill>
                <a:schemeClr val="accent6">
                  <a:lumMod val="75000"/>
                </a:schemeClr>
              </a:solidFill>
              <a:effectLst/>
              <a:highlight>
                <a:srgbClr val="FFFFFF"/>
              </a:highlight>
              <a:latin typeface="Aptos" panose="020B0004020202020204" pitchFamily="34" charset="0"/>
            </a:endParaRPr>
          </a:p>
          <a:p>
            <a:pPr algn="l"/>
            <a:endParaRPr lang="en-US" sz="2800" b="1" i="0" dirty="0">
              <a:solidFill>
                <a:schemeClr val="accent6">
                  <a:lumMod val="75000"/>
                </a:schemeClr>
              </a:solidFill>
              <a:effectLst/>
              <a:highlight>
                <a:srgbClr val="FFFFFF"/>
              </a:highlight>
              <a:latin typeface="Aptos" panose="020B0004020202020204" pitchFamily="34" charset="0"/>
            </a:endParaRPr>
          </a:p>
        </p:txBody>
      </p:sp>
    </p:spTree>
    <p:extLst>
      <p:ext uri="{BB962C8B-B14F-4D97-AF65-F5344CB8AC3E}">
        <p14:creationId xmlns:p14="http://schemas.microsoft.com/office/powerpoint/2010/main" val="2044675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3"/>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89533" y="9521566"/>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5" name="TextBox 4">
            <a:extLst>
              <a:ext uri="{FF2B5EF4-FFF2-40B4-BE49-F238E27FC236}">
                <a16:creationId xmlns:a16="http://schemas.microsoft.com/office/drawing/2014/main" id="{38AA2ADF-5BA0-0146-1C33-5F0B6368AF30}"/>
              </a:ext>
            </a:extLst>
          </p:cNvPr>
          <p:cNvSpPr txBox="1"/>
          <p:nvPr/>
        </p:nvSpPr>
        <p:spPr>
          <a:xfrm>
            <a:off x="1622279" y="698552"/>
            <a:ext cx="16586947" cy="954107"/>
          </a:xfrm>
          <a:prstGeom prst="rect">
            <a:avLst/>
          </a:prstGeom>
          <a:noFill/>
        </p:spPr>
        <p:txBody>
          <a:bodyPr wrap="square" rtlCol="0">
            <a:spAutoFit/>
          </a:bodyPr>
          <a:lstStyle/>
          <a:p>
            <a:pPr algn="ctr"/>
            <a:r>
              <a:rPr lang="en-US" sz="3800" u="sng" dirty="0">
                <a:solidFill>
                  <a:srgbClr val="000000"/>
                </a:solidFill>
                <a:latin typeface="Barlow Bold Bold"/>
              </a:rPr>
              <a:t>WE ALL HAVE A RESPONSIBILITY TO SHARE THE ROAD RESPONSIBLY </a:t>
            </a:r>
          </a:p>
          <a:p>
            <a:pPr algn="ctr"/>
            <a:endParaRPr lang="en-US" dirty="0"/>
          </a:p>
        </p:txBody>
      </p:sp>
      <p:sp>
        <p:nvSpPr>
          <p:cNvPr id="2" name="TextBox 1">
            <a:extLst>
              <a:ext uri="{FF2B5EF4-FFF2-40B4-BE49-F238E27FC236}">
                <a16:creationId xmlns:a16="http://schemas.microsoft.com/office/drawing/2014/main" id="{25119212-7E71-2FB2-0ED1-D1553A089DAC}"/>
              </a:ext>
            </a:extLst>
          </p:cNvPr>
          <p:cNvSpPr txBox="1"/>
          <p:nvPr/>
        </p:nvSpPr>
        <p:spPr>
          <a:xfrm>
            <a:off x="2215859" y="1729632"/>
            <a:ext cx="15520148" cy="8863965"/>
          </a:xfrm>
          <a:prstGeom prst="rect">
            <a:avLst/>
          </a:prstGeom>
          <a:noFill/>
        </p:spPr>
        <p:txBody>
          <a:bodyPr wrap="square" rtlCol="0">
            <a:spAutoFit/>
          </a:bodyPr>
          <a:lstStyle/>
          <a:p>
            <a:pPr algn="l"/>
            <a:r>
              <a:rPr lang="en-US" sz="3600" b="1" i="0" dirty="0">
                <a:solidFill>
                  <a:schemeClr val="accent6">
                    <a:lumMod val="75000"/>
                  </a:schemeClr>
                </a:solidFill>
                <a:effectLst/>
                <a:highlight>
                  <a:srgbClr val="FFFFFF"/>
                </a:highlight>
                <a:latin typeface="Aptos" panose="020B0004020202020204" pitchFamily="34" charset="0"/>
              </a:rPr>
              <a:t>Tips for driving in school zones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Be aware that traffic patterns around school zones may have changed since the last school year.</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Stay alert and put your cell phone away. Using a handheld electronic device while driving in an active school zone is against the law.</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Always obey school zone speed limit signs. Remember, traffic fines increase in school zones.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Drop off and pick up your children in your school’s designated areas, not the middle of the street.</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Keep an eye on children gathered at bus stops.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Watch for children who might dart across the street or between vehicles.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As always, stay away from alcohol and other drugs that may impair driving. They affect your ability to remain alert, decision-making, reflexes, and reaction time.</a:t>
            </a:r>
          </a:p>
          <a:p>
            <a:pPr algn="l">
              <a:buFont typeface="Arial" panose="020B0604020202020204" pitchFamily="34" charset="0"/>
              <a:buChar char="•"/>
            </a:pPr>
            <a:endParaRPr lang="en-US" sz="2400" dirty="0">
              <a:solidFill>
                <a:srgbClr val="424242"/>
              </a:solidFill>
              <a:highlight>
                <a:srgbClr val="FFFFFF"/>
              </a:highlight>
              <a:latin typeface="Open Sans" panose="020B0606030504020204" pitchFamily="34" charset="0"/>
            </a:endParaRPr>
          </a:p>
          <a:p>
            <a:pPr algn="l">
              <a:buFont typeface="Arial" panose="020B0604020202020204" pitchFamily="34" charset="0"/>
              <a:buChar char="•"/>
            </a:pPr>
            <a:endParaRPr lang="en-US" sz="2400" b="0" i="0" dirty="0">
              <a:solidFill>
                <a:srgbClr val="424242"/>
              </a:solidFill>
              <a:effectLst/>
              <a:highlight>
                <a:srgbClr val="FFFFFF"/>
              </a:highlight>
              <a:latin typeface="Open Sans" panose="020B0606030504020204" pitchFamily="34" charset="0"/>
            </a:endParaRPr>
          </a:p>
          <a:p>
            <a:endParaRPr lang="en-US" dirty="0"/>
          </a:p>
        </p:txBody>
      </p:sp>
    </p:spTree>
    <p:extLst>
      <p:ext uri="{BB962C8B-B14F-4D97-AF65-F5344CB8AC3E}">
        <p14:creationId xmlns:p14="http://schemas.microsoft.com/office/powerpoint/2010/main" val="408390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438400" y="416988"/>
            <a:ext cx="14820899" cy="1013098"/>
          </a:xfrm>
          <a:prstGeom prst="rect">
            <a:avLst/>
          </a:prstGeom>
        </p:spPr>
        <p:txBody>
          <a:bodyPr wrap="square" lIns="0" tIns="0" rIns="0" bIns="0" rtlCol="0" anchor="t">
            <a:spAutoFit/>
          </a:bodyPr>
          <a:lstStyle/>
          <a:p>
            <a:pPr marL="0" lvl="0" indent="0" algn="ctr">
              <a:lnSpc>
                <a:spcPts val="9200"/>
              </a:lnSpc>
              <a:spcBef>
                <a:spcPct val="0"/>
              </a:spcBef>
            </a:pPr>
            <a:r>
              <a:rPr lang="en-US" sz="5000" u="sng" dirty="0">
                <a:solidFill>
                  <a:srgbClr val="000000"/>
                </a:solidFill>
                <a:latin typeface="Barlow Bold Bold"/>
              </a:rPr>
              <a:t>Lisa </a:t>
            </a:r>
            <a:r>
              <a:rPr lang="en-US" sz="5000" u="sng" dirty="0" err="1">
                <a:solidFill>
                  <a:srgbClr val="000000"/>
                </a:solidFill>
                <a:latin typeface="Barlow Bold Bold"/>
              </a:rPr>
              <a:t>Torry</a:t>
            </a:r>
            <a:r>
              <a:rPr lang="en-US" sz="5000" u="sng" dirty="0">
                <a:solidFill>
                  <a:srgbClr val="000000"/>
                </a:solidFill>
                <a:latin typeface="Barlow Bold Bold"/>
              </a:rPr>
              <a:t> Smith Act</a:t>
            </a:r>
          </a:p>
        </p:txBody>
      </p:sp>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flipH="1">
            <a:off x="15173960" y="9490982"/>
            <a:ext cx="3124200" cy="243656"/>
          </a:xfrm>
          <a:prstGeom prst="rect">
            <a:avLst/>
          </a:prstGeom>
        </p:spPr>
        <p:txBody>
          <a:bodyPr wrap="square"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2069493" y="1971769"/>
            <a:ext cx="15558712" cy="8279190"/>
          </a:xfrm>
          <a:prstGeom prst="rect">
            <a:avLst/>
          </a:prstGeom>
          <a:noFill/>
        </p:spPr>
        <p:txBody>
          <a:bodyPr wrap="square">
            <a:spAutoFit/>
          </a:bodyPr>
          <a:lstStyle/>
          <a:p>
            <a:pPr marL="342900" indent="-342900">
              <a:buFont typeface="Arial" panose="020B0604020202020204" pitchFamily="34" charset="0"/>
              <a:buChar char="•"/>
            </a:pPr>
            <a:r>
              <a:rPr lang="en-US" sz="3600" dirty="0"/>
              <a:t>Lisa </a:t>
            </a:r>
            <a:r>
              <a:rPr lang="en-US" sz="3600" dirty="0" err="1"/>
              <a:t>Torry</a:t>
            </a:r>
            <a:r>
              <a:rPr lang="en-US" sz="3600" dirty="0"/>
              <a:t> Smith was a mother and entrepreneur killed crossing her son to school in the middle of a crosswalk in a school zone on her way to Jan Schiff Elementary School in Fort Bend County, Texas in 2017. </a:t>
            </a:r>
            <a:br>
              <a:rPr lang="en-US" sz="3600" dirty="0"/>
            </a:br>
            <a:endParaRPr lang="en-US" sz="3600" dirty="0"/>
          </a:p>
          <a:p>
            <a:pPr marL="342900" indent="-342900">
              <a:buFont typeface="Arial" panose="020B0604020202020204" pitchFamily="34" charset="0"/>
              <a:buChar char="•"/>
            </a:pPr>
            <a:r>
              <a:rPr lang="en-US" sz="3600" dirty="0"/>
              <a:t>At the time of Lisa’s death, it was not a crime in Texas to kill or injure someone in a crosswalk. </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b="1" dirty="0">
                <a:solidFill>
                  <a:schemeClr val="accent6">
                    <a:lumMod val="75000"/>
                  </a:schemeClr>
                </a:solidFill>
              </a:rPr>
              <a:t>Making Texas history: </a:t>
            </a:r>
            <a:r>
              <a:rPr lang="en-US" sz="3600" dirty="0"/>
              <a:t>With the help of Fort Bend County District Attorney Brian Middleton, state Senator Joan Huffman, state Representative Ron Reynolds, Fort Bend County Sheriff Eric Fagan, Bike Texas and Texas Farm &amp; City, the Lisa </a:t>
            </a:r>
            <a:r>
              <a:rPr lang="en-US" sz="3600" dirty="0" err="1"/>
              <a:t>Torry</a:t>
            </a:r>
            <a:r>
              <a:rPr lang="en-US" sz="3600" dirty="0"/>
              <a:t> Smith Act was passed. </a:t>
            </a:r>
          </a:p>
          <a:p>
            <a:endParaRPr lang="en-US" sz="3600" dirty="0"/>
          </a:p>
          <a:p>
            <a:pPr marL="342900" indent="-342900">
              <a:buFont typeface="Arial" panose="020B0604020202020204" pitchFamily="34" charset="0"/>
              <a:buChar char="•"/>
            </a:pPr>
            <a:r>
              <a:rPr lang="en-US" sz="3600" b="1" dirty="0">
                <a:solidFill>
                  <a:schemeClr val="accent6">
                    <a:lumMod val="75000"/>
                  </a:schemeClr>
                </a:solidFill>
              </a:rPr>
              <a:t>The new Texas Crosswalk law was a bipartisan effort</a:t>
            </a:r>
            <a:r>
              <a:rPr lang="en-US" sz="3600" dirty="0"/>
              <a:t>. </a:t>
            </a:r>
            <a:br>
              <a:rPr lang="en-US" sz="2800" dirty="0"/>
            </a:br>
            <a:br>
              <a:rPr lang="en-US" sz="2800" dirty="0"/>
            </a:br>
            <a:br>
              <a:rPr lang="en-US" dirty="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89533" y="9521566"/>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5" name="TextBox 4">
            <a:extLst>
              <a:ext uri="{FF2B5EF4-FFF2-40B4-BE49-F238E27FC236}">
                <a16:creationId xmlns:a16="http://schemas.microsoft.com/office/drawing/2014/main" id="{38AA2ADF-5BA0-0146-1C33-5F0B6368AF30}"/>
              </a:ext>
            </a:extLst>
          </p:cNvPr>
          <p:cNvSpPr txBox="1"/>
          <p:nvPr/>
        </p:nvSpPr>
        <p:spPr>
          <a:xfrm>
            <a:off x="1596878" y="674387"/>
            <a:ext cx="16586947" cy="954107"/>
          </a:xfrm>
          <a:prstGeom prst="rect">
            <a:avLst/>
          </a:prstGeom>
          <a:noFill/>
        </p:spPr>
        <p:txBody>
          <a:bodyPr wrap="square" rtlCol="0">
            <a:spAutoFit/>
          </a:bodyPr>
          <a:lstStyle/>
          <a:p>
            <a:pPr algn="ctr"/>
            <a:r>
              <a:rPr lang="en-US" sz="3800" u="sng" dirty="0">
                <a:solidFill>
                  <a:srgbClr val="000000"/>
                </a:solidFill>
                <a:latin typeface="Barlow Bold Bold"/>
              </a:rPr>
              <a:t>WE ALL HAVE A RESPONSIBILITY TO SHARE THE ROAD RESPONSIBLY </a:t>
            </a:r>
          </a:p>
          <a:p>
            <a:pPr algn="ctr"/>
            <a:endParaRPr lang="en-US" dirty="0"/>
          </a:p>
        </p:txBody>
      </p:sp>
      <p:sp>
        <p:nvSpPr>
          <p:cNvPr id="2" name="TextBox 1">
            <a:extLst>
              <a:ext uri="{FF2B5EF4-FFF2-40B4-BE49-F238E27FC236}">
                <a16:creationId xmlns:a16="http://schemas.microsoft.com/office/drawing/2014/main" id="{25119212-7E71-2FB2-0ED1-D1553A089DAC}"/>
              </a:ext>
            </a:extLst>
          </p:cNvPr>
          <p:cNvSpPr txBox="1"/>
          <p:nvPr/>
        </p:nvSpPr>
        <p:spPr>
          <a:xfrm>
            <a:off x="2537052" y="1959253"/>
            <a:ext cx="14706600" cy="8309967"/>
          </a:xfrm>
          <a:prstGeom prst="rect">
            <a:avLst/>
          </a:prstGeom>
          <a:noFill/>
        </p:spPr>
        <p:txBody>
          <a:bodyPr wrap="square" rtlCol="0">
            <a:spAutoFit/>
          </a:bodyPr>
          <a:lstStyle/>
          <a:p>
            <a:pPr algn="l"/>
            <a:r>
              <a:rPr lang="en-US" sz="3600" b="1" i="0" dirty="0">
                <a:solidFill>
                  <a:schemeClr val="accent6">
                    <a:lumMod val="75000"/>
                  </a:schemeClr>
                </a:solidFill>
                <a:effectLst/>
                <a:highlight>
                  <a:srgbClr val="FFFFFF"/>
                </a:highlight>
                <a:latin typeface="Aptos" panose="020B0004020202020204" pitchFamily="34" charset="0"/>
              </a:rPr>
              <a:t>Tips for children walking or biking to school</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Always use sidewalks. If there’s not a sidewalk, walk on the left side of the street facing traffic.</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Cross the street at intersections or marked crosswalks. Look left, right and left again before proceeding.</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Always obey crossing guards.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Make eye contact with drivers before crossing the street. Never assume a driver sees you.</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Look for traffic when stepping off a bus or from behind parked vehicles.</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Always wear a helmet when riding a bicycle.</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Don’t be distracted by electronic devices that take your eyes and ears off the road.</a:t>
            </a:r>
          </a:p>
          <a:p>
            <a:pPr marL="571500" indent="-571500" algn="l">
              <a:buFont typeface="Arial" panose="020B0604020202020204" pitchFamily="34" charset="0"/>
              <a:buChar char="•"/>
            </a:pPr>
            <a:r>
              <a:rPr lang="en-US" sz="3600" b="0" i="0" dirty="0">
                <a:solidFill>
                  <a:srgbClr val="424242"/>
                </a:solidFill>
                <a:effectLst/>
                <a:highlight>
                  <a:srgbClr val="FFFFFF"/>
                </a:highlight>
                <a:latin typeface="Aptos" panose="020B0004020202020204" pitchFamily="34" charset="0"/>
              </a:rPr>
              <a:t>Follow all traffic rules, signs and signals.</a:t>
            </a:r>
          </a:p>
          <a:p>
            <a:pPr algn="l">
              <a:buFont typeface="Arial" panose="020B0604020202020204" pitchFamily="34" charset="0"/>
              <a:buChar char="•"/>
            </a:pPr>
            <a:endParaRPr lang="en-US" sz="2400" dirty="0">
              <a:solidFill>
                <a:srgbClr val="424242"/>
              </a:solidFill>
              <a:highlight>
                <a:srgbClr val="FFFFFF"/>
              </a:highlight>
              <a:latin typeface="Open Sans" panose="020B0606030504020204" pitchFamily="34" charset="0"/>
            </a:endParaRPr>
          </a:p>
          <a:p>
            <a:pPr algn="l">
              <a:buFont typeface="Arial" panose="020B0604020202020204" pitchFamily="34" charset="0"/>
              <a:buChar char="•"/>
            </a:pPr>
            <a:endParaRPr lang="en-US" sz="2400" b="0" i="0" dirty="0">
              <a:solidFill>
                <a:srgbClr val="424242"/>
              </a:solidFill>
              <a:effectLst/>
              <a:highlight>
                <a:srgbClr val="FFFFFF"/>
              </a:highlight>
              <a:latin typeface="Open Sans" panose="020B0606030504020204" pitchFamily="34" charset="0"/>
            </a:endParaRPr>
          </a:p>
          <a:p>
            <a:endParaRPr lang="en-US" dirty="0"/>
          </a:p>
        </p:txBody>
      </p:sp>
    </p:spTree>
    <p:extLst>
      <p:ext uri="{BB962C8B-B14F-4D97-AF65-F5344CB8AC3E}">
        <p14:creationId xmlns:p14="http://schemas.microsoft.com/office/powerpoint/2010/main" val="286255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4950178" y="933450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1929652" y="2095500"/>
            <a:ext cx="15316201" cy="6740307"/>
          </a:xfrm>
          <a:prstGeom prst="rect">
            <a:avLst/>
          </a:prstGeom>
          <a:noFill/>
        </p:spPr>
        <p:txBody>
          <a:bodyPr wrap="square">
            <a:spAutoFit/>
          </a:bodyPr>
          <a:lstStyle/>
          <a:p>
            <a:pPr marL="342900" indent="-342900">
              <a:buFont typeface="Arial" panose="020B0604020202020204" pitchFamily="34" charset="0"/>
              <a:buChar char="•"/>
            </a:pPr>
            <a:r>
              <a:rPr lang="en-US" sz="3600" dirty="0"/>
              <a:t>The Lisa </a:t>
            </a:r>
            <a:r>
              <a:rPr lang="en-US" sz="3600" dirty="0" err="1"/>
              <a:t>Torry</a:t>
            </a:r>
            <a:r>
              <a:rPr lang="en-US" sz="3600" dirty="0"/>
              <a:t> Smith Act was signed into law by Governor Greg Abbott in September 2021. </a:t>
            </a:r>
            <a:br>
              <a:rPr lang="en-US" sz="3600" dirty="0"/>
            </a:br>
            <a:endParaRPr lang="en-US" sz="3600" dirty="0"/>
          </a:p>
          <a:p>
            <a:pPr marL="342900" indent="-342900">
              <a:buFont typeface="Arial" panose="020B0604020202020204" pitchFamily="34" charset="0"/>
              <a:buChar char="•"/>
            </a:pPr>
            <a:r>
              <a:rPr lang="en-US" sz="3600" dirty="0"/>
              <a:t>The new law makes killing or injuring a pedestrian or other vulnerable road user in a crosswalk a crime in Texas. Drivers that injure or kill a pedestrian lawfully in a crosswalk may now be charged with a misdemeanor or felony in Texas. </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The law requires drivers to: </a:t>
            </a:r>
            <a:r>
              <a:rPr lang="en-US" sz="3600" b="1" u="sng" dirty="0">
                <a:solidFill>
                  <a:schemeClr val="accent6"/>
                </a:solidFill>
              </a:rPr>
              <a:t>Stop &amp; Yield </a:t>
            </a:r>
            <a:r>
              <a:rPr lang="en-US" sz="3600" dirty="0"/>
              <a:t>to people lawfully in the crosswalk.</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Implementation of the new law will require a statewide effort by state and local government as well as civil society. </a:t>
            </a:r>
          </a:p>
          <a:p>
            <a:br>
              <a:rPr lang="en-US" dirty="0"/>
            </a:br>
            <a:endParaRPr lang="en-US" dirty="0"/>
          </a:p>
        </p:txBody>
      </p:sp>
      <p:sp>
        <p:nvSpPr>
          <p:cNvPr id="2" name="TextBox 3">
            <a:extLst>
              <a:ext uri="{FF2B5EF4-FFF2-40B4-BE49-F238E27FC236}">
                <a16:creationId xmlns:a16="http://schemas.microsoft.com/office/drawing/2014/main" id="{6B92388F-4B13-2E5C-AD92-F088DE77F326}"/>
              </a:ext>
            </a:extLst>
          </p:cNvPr>
          <p:cNvSpPr txBox="1"/>
          <p:nvPr/>
        </p:nvSpPr>
        <p:spPr>
          <a:xfrm>
            <a:off x="2438400" y="416988"/>
            <a:ext cx="14820899" cy="1013098"/>
          </a:xfrm>
          <a:prstGeom prst="rect">
            <a:avLst/>
          </a:prstGeom>
        </p:spPr>
        <p:txBody>
          <a:bodyPr wrap="square" lIns="0" tIns="0" rIns="0" bIns="0" rtlCol="0" anchor="t">
            <a:spAutoFit/>
          </a:bodyPr>
          <a:lstStyle/>
          <a:p>
            <a:pPr marL="0" lvl="0" indent="0" algn="ctr">
              <a:lnSpc>
                <a:spcPts val="9200"/>
              </a:lnSpc>
              <a:spcBef>
                <a:spcPct val="0"/>
              </a:spcBef>
            </a:pPr>
            <a:r>
              <a:rPr lang="en-US" sz="5000" u="sng" dirty="0">
                <a:solidFill>
                  <a:srgbClr val="000000"/>
                </a:solidFill>
                <a:latin typeface="Barlow Bold Bold"/>
              </a:rPr>
              <a:t>Lisa </a:t>
            </a:r>
            <a:r>
              <a:rPr lang="en-US" sz="5000" u="sng" dirty="0" err="1">
                <a:solidFill>
                  <a:srgbClr val="000000"/>
                </a:solidFill>
                <a:latin typeface="Barlow Bold Bold"/>
              </a:rPr>
              <a:t>Torry</a:t>
            </a:r>
            <a:r>
              <a:rPr lang="en-US" sz="5000" u="sng" dirty="0">
                <a:solidFill>
                  <a:srgbClr val="000000"/>
                </a:solidFill>
                <a:latin typeface="Barlow Bold Bold"/>
              </a:rPr>
              <a:t> Smith Act</a:t>
            </a:r>
          </a:p>
        </p:txBody>
      </p:sp>
    </p:spTree>
    <p:extLst>
      <p:ext uri="{BB962C8B-B14F-4D97-AF65-F5344CB8AC3E}">
        <p14:creationId xmlns:p14="http://schemas.microsoft.com/office/powerpoint/2010/main" val="273279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4826537" y="918210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2190235" y="1778018"/>
            <a:ext cx="15141721" cy="5570756"/>
          </a:xfrm>
          <a:prstGeom prst="rect">
            <a:avLst/>
          </a:prstGeom>
          <a:noFill/>
        </p:spPr>
        <p:txBody>
          <a:bodyPr wrap="square">
            <a:spAutoFit/>
          </a:bodyPr>
          <a:lstStyle/>
          <a:p>
            <a:pPr marL="0" marR="0">
              <a:spcBef>
                <a:spcPts val="0"/>
              </a:spcBef>
              <a:spcAft>
                <a:spcPts val="0"/>
              </a:spcAft>
            </a:pPr>
            <a:r>
              <a:rPr lang="en-US" sz="3600" dirty="0">
                <a:effectLst/>
                <a:ea typeface="Geneva" panose="020B0503030404040204" pitchFamily="34" charset="0"/>
                <a:cs typeface="Times New Roman" panose="02020603050405020304" pitchFamily="18" charset="0"/>
              </a:rPr>
              <a:t> </a:t>
            </a:r>
          </a:p>
          <a:p>
            <a:pPr marL="571500" marR="0" indent="-571500">
              <a:spcBef>
                <a:spcPts val="0"/>
              </a:spcBef>
              <a:spcAft>
                <a:spcPts val="0"/>
              </a:spcAft>
              <a:buFont typeface="Arial" panose="020B0604020202020204" pitchFamily="34" charset="0"/>
              <a:buChar char="•"/>
            </a:pPr>
            <a:r>
              <a:rPr lang="en-US" sz="3600" b="0" i="0" dirty="0">
                <a:solidFill>
                  <a:srgbClr val="424242"/>
                </a:solidFill>
                <a:effectLst/>
                <a:highlight>
                  <a:srgbClr val="FFFFFF"/>
                </a:highlight>
              </a:rPr>
              <a:t>The Lisa </a:t>
            </a:r>
            <a:r>
              <a:rPr lang="en-US" sz="3600" b="0" i="0" dirty="0" err="1">
                <a:solidFill>
                  <a:srgbClr val="424242"/>
                </a:solidFill>
                <a:effectLst/>
                <a:highlight>
                  <a:srgbClr val="FFFFFF"/>
                </a:highlight>
              </a:rPr>
              <a:t>Torry</a:t>
            </a:r>
            <a:r>
              <a:rPr lang="en-US" sz="3600" b="0" i="0" dirty="0">
                <a:solidFill>
                  <a:srgbClr val="424242"/>
                </a:solidFill>
                <a:effectLst/>
                <a:highlight>
                  <a:srgbClr val="FFFFFF"/>
                </a:highlight>
              </a:rPr>
              <a:t> Smith Act amended </a:t>
            </a:r>
            <a:r>
              <a:rPr lang="en-US" sz="3600" dirty="0">
                <a:effectLst/>
              </a:rPr>
              <a:t>Sections 544.007(b) and (c), 552.002(b), and 552.003(a) and (c) </a:t>
            </a:r>
            <a:r>
              <a:rPr lang="en-US" sz="3600" b="0" i="0" dirty="0">
                <a:effectLst/>
                <a:highlight>
                  <a:srgbClr val="FFFFFF"/>
                </a:highlight>
              </a:rPr>
              <a:t>o</a:t>
            </a:r>
            <a:r>
              <a:rPr lang="en-US" sz="3600" b="0" i="0" dirty="0">
                <a:solidFill>
                  <a:srgbClr val="424242"/>
                </a:solidFill>
                <a:effectLst/>
                <a:highlight>
                  <a:srgbClr val="FFFFFF"/>
                </a:highlight>
              </a:rPr>
              <a:t>f the Texas Transportation Code to require drivers to </a:t>
            </a:r>
            <a:r>
              <a:rPr lang="en-US" sz="4000" b="1" i="0" dirty="0">
                <a:solidFill>
                  <a:schemeClr val="accent6">
                    <a:lumMod val="75000"/>
                  </a:schemeClr>
                </a:solidFill>
                <a:effectLst/>
                <a:highlight>
                  <a:srgbClr val="FFFFFF"/>
                </a:highlight>
              </a:rPr>
              <a:t>“Stop and Yield”</a:t>
            </a:r>
            <a:r>
              <a:rPr lang="en-US" sz="4000" b="1" i="0" dirty="0">
                <a:solidFill>
                  <a:srgbClr val="424242"/>
                </a:solidFill>
                <a:effectLst/>
                <a:highlight>
                  <a:srgbClr val="FFFFFF"/>
                </a:highlight>
              </a:rPr>
              <a:t> </a:t>
            </a:r>
            <a:r>
              <a:rPr lang="en-US" sz="3600" b="0" i="0" dirty="0">
                <a:solidFill>
                  <a:srgbClr val="424242"/>
                </a:solidFill>
                <a:effectLst/>
                <a:highlight>
                  <a:srgbClr val="FFFFFF"/>
                </a:highlight>
              </a:rPr>
              <a:t>the right of way to pedestrians lawfully in the intersection or an adjacent crosswalk.” </a:t>
            </a:r>
          </a:p>
          <a:p>
            <a:pPr marR="0">
              <a:spcBef>
                <a:spcPts val="0"/>
              </a:spcBef>
              <a:spcAft>
                <a:spcPts val="0"/>
              </a:spcAft>
            </a:pPr>
            <a:endParaRPr lang="en-US" sz="3600" dirty="0">
              <a:solidFill>
                <a:srgbClr val="424242"/>
              </a:solidFill>
              <a:highlight>
                <a:srgbClr val="FFFFFF"/>
              </a:highlight>
            </a:endParaRPr>
          </a:p>
          <a:p>
            <a:pPr marL="571500" marR="0" indent="-571500">
              <a:spcBef>
                <a:spcPts val="0"/>
              </a:spcBef>
              <a:spcAft>
                <a:spcPts val="0"/>
              </a:spcAft>
              <a:buFont typeface="Arial" panose="020B0604020202020204" pitchFamily="34" charset="0"/>
              <a:buChar char="•"/>
            </a:pPr>
            <a:r>
              <a:rPr lang="en-US" sz="3600" b="0" i="0" dirty="0">
                <a:solidFill>
                  <a:srgbClr val="424242"/>
                </a:solidFill>
                <a:effectLst/>
                <a:highlight>
                  <a:srgbClr val="FFFFFF"/>
                </a:highlight>
              </a:rPr>
              <a:t>The previous version </a:t>
            </a:r>
            <a:r>
              <a:rPr lang="en-US" sz="3600" dirty="0">
                <a:solidFill>
                  <a:srgbClr val="424242"/>
                </a:solidFill>
                <a:highlight>
                  <a:srgbClr val="FFFFFF"/>
                </a:highlight>
              </a:rPr>
              <a:t>of the law </a:t>
            </a:r>
            <a:r>
              <a:rPr lang="en-US" sz="3600" b="0" i="0" dirty="0">
                <a:solidFill>
                  <a:srgbClr val="424242"/>
                </a:solidFill>
                <a:effectLst/>
                <a:highlight>
                  <a:srgbClr val="FFFFFF"/>
                </a:highlight>
              </a:rPr>
              <a:t>only required drivers to </a:t>
            </a:r>
            <a:r>
              <a:rPr lang="en-US" sz="3600" b="1" i="0" dirty="0">
                <a:solidFill>
                  <a:srgbClr val="424242"/>
                </a:solidFill>
                <a:effectLst/>
                <a:highlight>
                  <a:srgbClr val="FFFFFF"/>
                </a:highlight>
              </a:rPr>
              <a:t>“Yield” </a:t>
            </a:r>
            <a:r>
              <a:rPr lang="en-US" sz="3600" b="0" i="0" dirty="0">
                <a:solidFill>
                  <a:srgbClr val="424242"/>
                </a:solidFill>
                <a:effectLst/>
                <a:highlight>
                  <a:srgbClr val="FFFFFF"/>
                </a:highlight>
              </a:rPr>
              <a:t>the right of way to other vehicles and pedestrians.” </a:t>
            </a:r>
          </a:p>
          <a:p>
            <a:pPr marR="0">
              <a:spcBef>
                <a:spcPts val="0"/>
              </a:spcBef>
              <a:spcAft>
                <a:spcPts val="0"/>
              </a:spcAft>
            </a:pPr>
            <a:endParaRPr lang="en-US" sz="3600" dirty="0">
              <a:solidFill>
                <a:srgbClr val="424242"/>
              </a:solidFill>
              <a:highlight>
                <a:srgbClr val="FFFFFF"/>
              </a:highlight>
              <a:latin typeface="Open Sans" panose="020B0606030504020204" pitchFamily="34" charset="0"/>
            </a:endParaRP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675653" y="590859"/>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Tree>
    <p:extLst>
      <p:ext uri="{BB962C8B-B14F-4D97-AF65-F5344CB8AC3E}">
        <p14:creationId xmlns:p14="http://schemas.microsoft.com/office/powerpoint/2010/main" val="187041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4554200" y="941984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29" name="TextBox 28">
            <a:extLst>
              <a:ext uri="{FF2B5EF4-FFF2-40B4-BE49-F238E27FC236}">
                <a16:creationId xmlns:a16="http://schemas.microsoft.com/office/drawing/2014/main" id="{55DFDF6A-F785-41D0-C18A-4670345AB568}"/>
              </a:ext>
            </a:extLst>
          </p:cNvPr>
          <p:cNvSpPr txBox="1"/>
          <p:nvPr/>
        </p:nvSpPr>
        <p:spPr>
          <a:xfrm>
            <a:off x="0" y="2835524"/>
            <a:ext cx="18224500" cy="2739211"/>
          </a:xfrm>
          <a:prstGeom prst="rect">
            <a:avLst/>
          </a:prstGeom>
          <a:noFill/>
        </p:spPr>
        <p:txBody>
          <a:bodyPr wrap="square">
            <a:spAutoFit/>
          </a:bodyPr>
          <a:lstStyle/>
          <a:p>
            <a:pPr marL="0" marR="0" algn="ctr">
              <a:spcBef>
                <a:spcPts val="0"/>
              </a:spcBef>
              <a:spcAft>
                <a:spcPts val="0"/>
              </a:spcAft>
            </a:pPr>
            <a:r>
              <a:rPr lang="en-US" sz="3600" dirty="0">
                <a:effectLst/>
                <a:ea typeface="Geneva" panose="020B0503030404040204" pitchFamily="34" charset="0"/>
                <a:cs typeface="Times New Roman" panose="02020603050405020304" pitchFamily="18" charset="0"/>
              </a:rPr>
              <a:t> </a:t>
            </a:r>
            <a:endParaRPr lang="en-US" sz="3600" b="1" dirty="0">
              <a:effectLst/>
              <a:ea typeface="Geneva" panose="020B0503030404040204" pitchFamily="34" charset="0"/>
              <a:cs typeface="Times New Roman" panose="02020603050405020304" pitchFamily="18" charset="0"/>
            </a:endParaRPr>
          </a:p>
          <a:p>
            <a:pPr marR="0" algn="ctr">
              <a:spcBef>
                <a:spcPts val="0"/>
              </a:spcBef>
              <a:spcAft>
                <a:spcPts val="0"/>
              </a:spcAft>
            </a:pPr>
            <a:r>
              <a:rPr lang="en-US" sz="4400" b="1" dirty="0">
                <a:highlight>
                  <a:srgbClr val="FFFFFF"/>
                </a:highlight>
              </a:rPr>
              <a:t>Drivers </a:t>
            </a:r>
            <a:r>
              <a:rPr lang="en-US" sz="4400" b="1" i="1" dirty="0">
                <a:highlight>
                  <a:srgbClr val="FFFF00"/>
                </a:highlight>
              </a:rPr>
              <a:t>Shall Stop and Yield </a:t>
            </a:r>
          </a:p>
          <a:p>
            <a:pPr marR="0" algn="ctr">
              <a:spcBef>
                <a:spcPts val="0"/>
              </a:spcBef>
              <a:spcAft>
                <a:spcPts val="0"/>
              </a:spcAft>
            </a:pPr>
            <a:endParaRPr lang="en-US" sz="2000" b="1" i="1" dirty="0">
              <a:highlight>
                <a:srgbClr val="FFFF00"/>
              </a:highlight>
            </a:endParaRPr>
          </a:p>
          <a:p>
            <a:pPr marR="0" algn="ctr">
              <a:spcBef>
                <a:spcPts val="0"/>
              </a:spcBef>
              <a:spcAft>
                <a:spcPts val="0"/>
              </a:spcAft>
            </a:pPr>
            <a:r>
              <a:rPr lang="en-US" sz="4400" b="1" dirty="0"/>
              <a:t>the right-of-way to pedestrians lawfully a crosswalk</a:t>
            </a:r>
            <a:endParaRPr lang="en-US" sz="4400" b="1" dirty="0">
              <a:highlight>
                <a:srgbClr val="FFFFFF"/>
              </a:highlight>
            </a:endParaRPr>
          </a:p>
          <a:p>
            <a:pPr marR="0">
              <a:spcBef>
                <a:spcPts val="0"/>
              </a:spcBef>
              <a:spcAft>
                <a:spcPts val="0"/>
              </a:spcAft>
            </a:pPr>
            <a:endParaRPr lang="en-US" sz="2800" dirty="0">
              <a:effectLst/>
              <a:latin typeface="Geneva" panose="020B0503030404040204" pitchFamily="34" charset="0"/>
              <a:ea typeface="Geneva" panose="020B050303040404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32AB5A5-A24A-36C5-B924-3FBFF88CE5C9}"/>
              </a:ext>
            </a:extLst>
          </p:cNvPr>
          <p:cNvSpPr txBox="1"/>
          <p:nvPr/>
        </p:nvSpPr>
        <p:spPr>
          <a:xfrm>
            <a:off x="1675653" y="590859"/>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Tree>
    <p:extLst>
      <p:ext uri="{BB962C8B-B14F-4D97-AF65-F5344CB8AC3E}">
        <p14:creationId xmlns:p14="http://schemas.microsoft.com/office/powerpoint/2010/main" val="277784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4249400" y="918210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4" name="TextBox 3">
            <a:extLst>
              <a:ext uri="{FF2B5EF4-FFF2-40B4-BE49-F238E27FC236}">
                <a16:creationId xmlns:a16="http://schemas.microsoft.com/office/drawing/2014/main" id="{732AB5A5-A24A-36C5-B924-3FBFF88CE5C9}"/>
              </a:ext>
            </a:extLst>
          </p:cNvPr>
          <p:cNvSpPr txBox="1"/>
          <p:nvPr/>
        </p:nvSpPr>
        <p:spPr>
          <a:xfrm>
            <a:off x="1675653" y="590859"/>
            <a:ext cx="16586947" cy="1138773"/>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HOW IT WORKS </a:t>
            </a:r>
          </a:p>
          <a:p>
            <a:pPr algn="ctr"/>
            <a:endParaRPr lang="en-US" dirty="0"/>
          </a:p>
        </p:txBody>
      </p:sp>
      <p:sp>
        <p:nvSpPr>
          <p:cNvPr id="2" name="TextBox 1">
            <a:extLst>
              <a:ext uri="{FF2B5EF4-FFF2-40B4-BE49-F238E27FC236}">
                <a16:creationId xmlns:a16="http://schemas.microsoft.com/office/drawing/2014/main" id="{2E5E5A0B-572F-FD98-2423-29D675A2840E}"/>
              </a:ext>
            </a:extLst>
          </p:cNvPr>
          <p:cNvSpPr txBox="1"/>
          <p:nvPr/>
        </p:nvSpPr>
        <p:spPr>
          <a:xfrm>
            <a:off x="1219200" y="2171700"/>
            <a:ext cx="16535400" cy="5734903"/>
          </a:xfrm>
          <a:prstGeom prst="rect">
            <a:avLst/>
          </a:prstGeom>
          <a:noFill/>
        </p:spPr>
        <p:txBody>
          <a:bodyPr wrap="square" rtlCol="0">
            <a:spAutoFit/>
          </a:bodyPr>
          <a:lstStyle/>
          <a:p>
            <a:pPr marL="0" marR="0">
              <a:lnSpc>
                <a:spcPct val="115000"/>
              </a:lnSpc>
              <a:spcBef>
                <a:spcPts val="0"/>
              </a:spcBef>
              <a:spcAft>
                <a:spcPts val="800"/>
              </a:spcAft>
            </a:pPr>
            <a:r>
              <a:rPr lang="en-US" sz="4000" b="1" kern="100" dirty="0">
                <a:solidFill>
                  <a:schemeClr val="accent6">
                    <a:lumMod val="75000"/>
                  </a:schemeClr>
                </a:solidFill>
                <a:effectLst/>
                <a:ea typeface="Aptos" panose="020B0004020202020204" pitchFamily="34" charset="0"/>
                <a:cs typeface="Times New Roman" panose="02020603050405020304" pitchFamily="18" charset="0"/>
              </a:rPr>
              <a:t>The operator of a vehicle shall stop and yield the right-of-way to a pedestrian crossing a roadway in a crosswalk if: </a:t>
            </a:r>
          </a:p>
          <a:p>
            <a:pPr marL="0" marR="0">
              <a:lnSpc>
                <a:spcPct val="115000"/>
              </a:lnSpc>
              <a:spcBef>
                <a:spcPts val="0"/>
              </a:spcBef>
              <a:spcAft>
                <a:spcPts val="800"/>
              </a:spcAft>
            </a:pPr>
            <a:endParaRPr lang="en-US" sz="4000" kern="100" dirty="0">
              <a:effectLst/>
              <a:ea typeface="Aptos" panose="020B0004020202020204" pitchFamily="34" charset="0"/>
              <a:cs typeface="Times New Roman" panose="02020603050405020304" pitchFamily="18" charset="0"/>
            </a:endParaRPr>
          </a:p>
          <a:p>
            <a:pPr marL="742950" marR="0" indent="-742950">
              <a:lnSpc>
                <a:spcPct val="115000"/>
              </a:lnSpc>
              <a:spcBef>
                <a:spcPts val="0"/>
              </a:spcBef>
              <a:spcAft>
                <a:spcPts val="800"/>
              </a:spcAft>
              <a:buAutoNum type="arabicParenBoth"/>
            </a:pPr>
            <a:r>
              <a:rPr lang="en-US" sz="4000" kern="100" dirty="0">
                <a:effectLst/>
                <a:ea typeface="Aptos" panose="020B0004020202020204" pitchFamily="34" charset="0"/>
                <a:cs typeface="Times New Roman" panose="02020603050405020304" pitchFamily="18" charset="0"/>
              </a:rPr>
              <a:t>No traffic control signal is in place or in operation; and </a:t>
            </a:r>
          </a:p>
          <a:p>
            <a:pPr marL="742950" marR="0" indent="-742950">
              <a:lnSpc>
                <a:spcPct val="115000"/>
              </a:lnSpc>
              <a:spcBef>
                <a:spcPts val="0"/>
              </a:spcBef>
              <a:spcAft>
                <a:spcPts val="800"/>
              </a:spcAft>
              <a:buAutoNum type="arabicParenBoth"/>
            </a:pPr>
            <a:r>
              <a:rPr lang="en-US" sz="4000" kern="100" dirty="0">
                <a:effectLst/>
                <a:ea typeface="Aptos" panose="020B0004020202020204" pitchFamily="34" charset="0"/>
                <a:cs typeface="Times New Roman" panose="02020603050405020304" pitchFamily="18" charset="0"/>
              </a:rPr>
              <a:t>The pedestrian is: on the half of the roadway in which the vehicle is traveling; or approaching so closely from the opposite half of the roadway as to be in danger.</a:t>
            </a:r>
          </a:p>
          <a:p>
            <a:endParaRPr lang="en-US" dirty="0"/>
          </a:p>
        </p:txBody>
      </p:sp>
    </p:spTree>
    <p:extLst>
      <p:ext uri="{BB962C8B-B14F-4D97-AF65-F5344CB8AC3E}">
        <p14:creationId xmlns:p14="http://schemas.microsoft.com/office/powerpoint/2010/main" val="331825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69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reet light over a crosswalk&#10;&#10;Description automatically generated">
            <a:extLst>
              <a:ext uri="{FF2B5EF4-FFF2-40B4-BE49-F238E27FC236}">
                <a16:creationId xmlns:a16="http://schemas.microsoft.com/office/drawing/2014/main" id="{EA6F8E32-6519-64FA-9E6F-D7BBEB8DC44B}"/>
              </a:ext>
            </a:extLst>
          </p:cNvPr>
          <p:cNvPicPr>
            <a:picLocks noChangeAspect="1"/>
          </p:cNvPicPr>
          <p:nvPr/>
        </p:nvPicPr>
        <p:blipFill rotWithShape="1">
          <a:blip r:embed="rId2">
            <a:alphaModFix amt="98000"/>
            <a:extLst>
              <a:ext uri="{28A0092B-C50C-407E-A947-70E740481C1C}">
                <a14:useLocalDpi xmlns:a14="http://schemas.microsoft.com/office/drawing/2010/main" val="0"/>
              </a:ext>
            </a:extLst>
          </a:blip>
          <a:srcRect t="17979" b="7021"/>
          <a:stretch/>
        </p:blipFill>
        <p:spPr>
          <a:xfrm>
            <a:off x="0" y="1"/>
            <a:ext cx="18288000" cy="10287000"/>
          </a:xfrm>
          <a:prstGeom prst="rect">
            <a:avLst/>
          </a:prstGeom>
        </p:spPr>
      </p:pic>
      <p:sp>
        <p:nvSpPr>
          <p:cNvPr id="5" name="TextBox 4">
            <a:extLst>
              <a:ext uri="{FF2B5EF4-FFF2-40B4-BE49-F238E27FC236}">
                <a16:creationId xmlns:a16="http://schemas.microsoft.com/office/drawing/2014/main" id="{937B90C1-D16B-200A-E705-980FF16D9C9C}"/>
              </a:ext>
            </a:extLst>
          </p:cNvPr>
          <p:cNvSpPr txBox="1"/>
          <p:nvPr/>
        </p:nvSpPr>
        <p:spPr>
          <a:xfrm>
            <a:off x="2286000" y="2705100"/>
            <a:ext cx="13716000" cy="435077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u="sng" dirty="0">
                <a:solidFill>
                  <a:srgbClr val="FFFFFF"/>
                </a:solidFill>
                <a:latin typeface="Barlow" pitchFamily="2" charset="77"/>
                <a:ea typeface="+mj-ea"/>
                <a:cs typeface="+mj-cs"/>
              </a:rPr>
              <a:t>WHAT MUST DRIVERS DO </a:t>
            </a:r>
          </a:p>
          <a:p>
            <a:pPr algn="ctr">
              <a:lnSpc>
                <a:spcPct val="90000"/>
              </a:lnSpc>
              <a:spcBef>
                <a:spcPct val="0"/>
              </a:spcBef>
              <a:spcAft>
                <a:spcPts val="600"/>
              </a:spcAft>
            </a:pPr>
            <a:r>
              <a:rPr lang="en-US" sz="6000" b="1" u="sng" dirty="0">
                <a:solidFill>
                  <a:srgbClr val="FFFFFF"/>
                </a:solidFill>
                <a:latin typeface="Barlow" pitchFamily="2" charset="77"/>
                <a:ea typeface="+mj-ea"/>
                <a:cs typeface="+mj-cs"/>
              </a:rPr>
              <a:t>AT A  CROSSWALK?</a:t>
            </a:r>
          </a:p>
          <a:p>
            <a:pPr algn="ctr">
              <a:lnSpc>
                <a:spcPct val="90000"/>
              </a:lnSpc>
              <a:spcBef>
                <a:spcPct val="0"/>
              </a:spcBef>
              <a:spcAft>
                <a:spcPts val="600"/>
              </a:spcAft>
            </a:pPr>
            <a:endParaRPr lang="en-US" sz="6000" b="1" dirty="0">
              <a:solidFill>
                <a:srgbClr val="FFFFFF"/>
              </a:solidFill>
              <a:latin typeface="Barlow" pitchFamily="2" charset="77"/>
              <a:ea typeface="+mj-ea"/>
              <a:cs typeface="+mj-cs"/>
            </a:endParaRPr>
          </a:p>
        </p:txBody>
      </p:sp>
      <p:sp>
        <p:nvSpPr>
          <p:cNvPr id="25" name="TextBox 7">
            <a:extLst>
              <a:ext uri="{FF2B5EF4-FFF2-40B4-BE49-F238E27FC236}">
                <a16:creationId xmlns:a16="http://schemas.microsoft.com/office/drawing/2014/main" id="{8C01A702-716A-AE84-6383-4B3462EAD09E}"/>
              </a:ext>
            </a:extLst>
          </p:cNvPr>
          <p:cNvSpPr txBox="1"/>
          <p:nvPr/>
        </p:nvSpPr>
        <p:spPr>
          <a:xfrm>
            <a:off x="15316200" y="9440160"/>
            <a:ext cx="2521895" cy="243656"/>
          </a:xfrm>
          <a:prstGeom prst="rect">
            <a:avLst/>
          </a:prstGeom>
        </p:spPr>
        <p:txBody>
          <a:bodyPr lIns="0" tIns="0" rIns="0" bIns="0" rtlCol="0" anchor="t">
            <a:spAutoFit/>
          </a:bodyPr>
          <a:lstStyle/>
          <a:p>
            <a:pPr>
              <a:lnSpc>
                <a:spcPts val="1959"/>
              </a:lnSpc>
              <a:spcAft>
                <a:spcPts val="600"/>
              </a:spcAft>
            </a:pPr>
            <a:r>
              <a:rPr lang="en-US" sz="1400" spc="35" dirty="0">
                <a:solidFill>
                  <a:srgbClr val="000000"/>
                </a:solidFill>
                <a:latin typeface="DM Sans"/>
              </a:rPr>
              <a:t>Citizens for Road Safety</a:t>
            </a:r>
            <a:endParaRPr lang="en-US" sz="1400" spc="35">
              <a:solidFill>
                <a:srgbClr val="000000"/>
              </a:solidFill>
              <a:latin typeface="DM Sans"/>
            </a:endParaRPr>
          </a:p>
        </p:txBody>
      </p:sp>
      <p:pic>
        <p:nvPicPr>
          <p:cNvPr id="2" name="Picture 10" descr="A yellow sign with a person crossing the street&#10;&#10;Description automatically generated">
            <a:extLst>
              <a:ext uri="{FF2B5EF4-FFF2-40B4-BE49-F238E27FC236}">
                <a16:creationId xmlns:a16="http://schemas.microsoft.com/office/drawing/2014/main" id="{4BB122FA-B082-9769-3DB2-C7A23670F154}"/>
              </a:ext>
            </a:extLst>
          </p:cNvPr>
          <p:cNvPicPr>
            <a:picLocks noChangeAspect="1"/>
          </p:cNvPicPr>
          <p:nvPr/>
        </p:nvPicPr>
        <p:blipFill>
          <a:blip r:embed="rId3"/>
          <a:srcRect/>
          <a:stretch>
            <a:fillRect/>
          </a:stretch>
        </p:blipFill>
        <p:spPr>
          <a:xfrm>
            <a:off x="1028700" y="542473"/>
            <a:ext cx="1187159" cy="1187159"/>
          </a:xfrm>
          <a:prstGeom prst="rect">
            <a:avLst/>
          </a:prstGeom>
        </p:spPr>
      </p:pic>
    </p:spTree>
    <p:extLst>
      <p:ext uri="{BB962C8B-B14F-4D97-AF65-F5344CB8AC3E}">
        <p14:creationId xmlns:p14="http://schemas.microsoft.com/office/powerpoint/2010/main" val="32931704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16200" y="944016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pic>
        <p:nvPicPr>
          <p:cNvPr id="3" name="Picture 2" descr="A yellow and black sign&#10;&#10;Description automatically generated">
            <a:extLst>
              <a:ext uri="{FF2B5EF4-FFF2-40B4-BE49-F238E27FC236}">
                <a16:creationId xmlns:a16="http://schemas.microsoft.com/office/drawing/2014/main" id="{D318A78E-9457-9847-90DD-4A3CE8C77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221747"/>
            <a:ext cx="8001000" cy="11662125"/>
          </a:xfrm>
          <a:prstGeom prst="rect">
            <a:avLst/>
          </a:prstGeom>
        </p:spPr>
      </p:pic>
      <p:sp>
        <p:nvSpPr>
          <p:cNvPr id="5" name="TextBox 4">
            <a:extLst>
              <a:ext uri="{FF2B5EF4-FFF2-40B4-BE49-F238E27FC236}">
                <a16:creationId xmlns:a16="http://schemas.microsoft.com/office/drawing/2014/main" id="{01ED04C0-C2C5-F927-B44F-FB0B5C2A4B03}"/>
              </a:ext>
            </a:extLst>
          </p:cNvPr>
          <p:cNvSpPr txBox="1"/>
          <p:nvPr/>
        </p:nvSpPr>
        <p:spPr>
          <a:xfrm>
            <a:off x="1546412" y="3619500"/>
            <a:ext cx="7620000" cy="2677656"/>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 </a:t>
            </a:r>
          </a:p>
          <a:p>
            <a:pPr algn="ctr"/>
            <a:r>
              <a:rPr lang="en-US" sz="5000" u="sng" dirty="0">
                <a:solidFill>
                  <a:srgbClr val="000000"/>
                </a:solidFill>
                <a:latin typeface="Barlow Bold Bold"/>
              </a:rPr>
              <a:t>HOW IT WORKS </a:t>
            </a:r>
          </a:p>
          <a:p>
            <a:pPr algn="ctr"/>
            <a:endParaRPr lang="en-US" dirty="0"/>
          </a:p>
        </p:txBody>
      </p:sp>
    </p:spTree>
    <p:extLst>
      <p:ext uri="{BB962C8B-B14F-4D97-AF65-F5344CB8AC3E}">
        <p14:creationId xmlns:p14="http://schemas.microsoft.com/office/powerpoint/2010/main" val="1452648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0">
            <a:extLst>
              <a:ext uri="{FF2B5EF4-FFF2-40B4-BE49-F238E27FC236}">
                <a16:creationId xmlns:a16="http://schemas.microsoft.com/office/drawing/2014/main" id="{4AF708F7-2D02-BB3F-36CE-E6AB9BEBC070}"/>
              </a:ext>
            </a:extLst>
          </p:cNvPr>
          <p:cNvPicPr>
            <a:picLocks noChangeAspect="1"/>
          </p:cNvPicPr>
          <p:nvPr/>
        </p:nvPicPr>
        <p:blipFill>
          <a:blip r:embed="rId2"/>
          <a:srcRect/>
          <a:stretch>
            <a:fillRect/>
          </a:stretch>
        </p:blipFill>
        <p:spPr>
          <a:xfrm>
            <a:off x="1028700" y="542473"/>
            <a:ext cx="1187159" cy="1187159"/>
          </a:xfrm>
          <a:prstGeom prst="rect">
            <a:avLst/>
          </a:prstGeom>
        </p:spPr>
      </p:pic>
      <p:sp>
        <p:nvSpPr>
          <p:cNvPr id="25" name="TextBox 7">
            <a:extLst>
              <a:ext uri="{FF2B5EF4-FFF2-40B4-BE49-F238E27FC236}">
                <a16:creationId xmlns:a16="http://schemas.microsoft.com/office/drawing/2014/main" id="{8C01A702-716A-AE84-6383-4B3462EAD09E}"/>
              </a:ext>
            </a:extLst>
          </p:cNvPr>
          <p:cNvSpPr txBox="1"/>
          <p:nvPr/>
        </p:nvSpPr>
        <p:spPr>
          <a:xfrm>
            <a:off x="15316200" y="9440160"/>
            <a:ext cx="2521895" cy="238201"/>
          </a:xfrm>
          <a:prstGeom prst="rect">
            <a:avLst/>
          </a:prstGeom>
        </p:spPr>
        <p:txBody>
          <a:bodyPr lIns="0" tIns="0" rIns="0" bIns="0" rtlCol="0" anchor="t">
            <a:spAutoFit/>
          </a:bodyPr>
          <a:lstStyle/>
          <a:p>
            <a:pPr>
              <a:lnSpc>
                <a:spcPts val="1959"/>
              </a:lnSpc>
            </a:pPr>
            <a:r>
              <a:rPr lang="en-US" sz="1400" spc="35" dirty="0">
                <a:solidFill>
                  <a:srgbClr val="000000"/>
                </a:solidFill>
                <a:latin typeface="DM Sans"/>
              </a:rPr>
              <a:t>Citizens for Road Safety</a:t>
            </a:r>
          </a:p>
        </p:txBody>
      </p:sp>
      <p:sp>
        <p:nvSpPr>
          <p:cNvPr id="4" name="TextBox 3">
            <a:extLst>
              <a:ext uri="{FF2B5EF4-FFF2-40B4-BE49-F238E27FC236}">
                <a16:creationId xmlns:a16="http://schemas.microsoft.com/office/drawing/2014/main" id="{732AB5A5-A24A-36C5-B924-3FBFF88CE5C9}"/>
              </a:ext>
            </a:extLst>
          </p:cNvPr>
          <p:cNvSpPr txBox="1"/>
          <p:nvPr/>
        </p:nvSpPr>
        <p:spPr>
          <a:xfrm>
            <a:off x="1515035" y="3314700"/>
            <a:ext cx="7620000" cy="2677656"/>
          </a:xfrm>
          <a:prstGeom prst="rect">
            <a:avLst/>
          </a:prstGeom>
          <a:noFill/>
        </p:spPr>
        <p:txBody>
          <a:bodyPr wrap="square" rtlCol="0">
            <a:spAutoFit/>
          </a:bodyPr>
          <a:lstStyle/>
          <a:p>
            <a:pPr algn="ctr"/>
            <a:r>
              <a:rPr lang="en-US" sz="5000" u="sng" dirty="0">
                <a:solidFill>
                  <a:srgbClr val="000000"/>
                </a:solidFill>
                <a:latin typeface="Barlow Bold Bold"/>
              </a:rPr>
              <a:t>THE NEW TEXAS CROSSWALK LAW</a:t>
            </a:r>
          </a:p>
          <a:p>
            <a:pPr algn="ctr"/>
            <a:r>
              <a:rPr lang="en-US" sz="5000" u="sng" dirty="0">
                <a:solidFill>
                  <a:srgbClr val="000000"/>
                </a:solidFill>
                <a:latin typeface="Barlow Bold Bold"/>
              </a:rPr>
              <a:t>HOW IT WORKS </a:t>
            </a:r>
          </a:p>
          <a:p>
            <a:pPr algn="ctr"/>
            <a:endParaRPr lang="en-US" dirty="0"/>
          </a:p>
        </p:txBody>
      </p:sp>
      <p:pic>
        <p:nvPicPr>
          <p:cNvPr id="3" name="Picture 2" descr="A sign on a pole&#10;&#10;Description automatically generated">
            <a:extLst>
              <a:ext uri="{FF2B5EF4-FFF2-40B4-BE49-F238E27FC236}">
                <a16:creationId xmlns:a16="http://schemas.microsoft.com/office/drawing/2014/main" id="{7A15D809-737A-5E72-04A0-8C98B610E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293559" y="1285875"/>
            <a:ext cx="10287000" cy="7715250"/>
          </a:xfrm>
          <a:prstGeom prst="rect">
            <a:avLst/>
          </a:prstGeom>
        </p:spPr>
      </p:pic>
    </p:spTree>
    <p:extLst>
      <p:ext uri="{BB962C8B-B14F-4D97-AF65-F5344CB8AC3E}">
        <p14:creationId xmlns:p14="http://schemas.microsoft.com/office/powerpoint/2010/main" val="2334995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5470</TotalTime>
  <Words>1594</Words>
  <Application>Microsoft Macintosh PowerPoint</Application>
  <PresentationFormat>Custom</PresentationFormat>
  <Paragraphs>160</Paragraphs>
  <Slides>20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Roboto</vt:lpstr>
      <vt:lpstr>Barlow Medium</vt:lpstr>
      <vt:lpstr>Calibri</vt:lpstr>
      <vt:lpstr>Arial</vt:lpstr>
      <vt:lpstr>Geneva</vt:lpstr>
      <vt:lpstr>Barlow Bold Bold</vt:lpstr>
      <vt:lpstr>Aptos</vt:lpstr>
      <vt:lpstr>Open Sans</vt:lpstr>
      <vt:lpstr>DM Sans</vt:lpstr>
      <vt:lpstr>Barlow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 for Road Safety</dc:title>
  <dc:creator>Baimbridge, Alison</dc:creator>
  <cp:lastModifiedBy>Joe Robertson</cp:lastModifiedBy>
  <cp:revision>39</cp:revision>
  <dcterms:created xsi:type="dcterms:W3CDTF">2006-08-16T00:00:00Z</dcterms:created>
  <dcterms:modified xsi:type="dcterms:W3CDTF">2025-02-12T23:26:39Z</dcterms:modified>
  <dc:identifier>DAFJWp8RyEs</dc:identifier>
</cp:coreProperties>
</file>